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8"/>
  </p:handoutMasterIdLst>
  <p:sldIdLst>
    <p:sldId id="263" r:id="rId2"/>
    <p:sldId id="258" r:id="rId3"/>
    <p:sldId id="259" r:id="rId4"/>
    <p:sldId id="265" r:id="rId5"/>
    <p:sldId id="266" r:id="rId6"/>
    <p:sldId id="264" r:id="rId7"/>
  </p:sldIdLst>
  <p:sldSz cx="12192000" cy="6858000"/>
  <p:notesSz cx="6858000" cy="9144000"/>
  <p:embeddedFontLst>
    <p:embeddedFont>
      <p:font typeface="Roboto" panose="02000000000000000000" pitchFamily="2" charset="0"/>
      <p:regular r:id="rId9"/>
      <p:bold r:id="rId10"/>
      <p:italic r:id="rId11"/>
      <p:boldItalic r:id="rId12"/>
    </p:embeddedFont>
    <p:embeddedFont>
      <p:font typeface="Sakkal Majalla" panose="02000000000000000000" pitchFamily="2" charset="-78"/>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C93"/>
    <a:srgbClr val="03A0E5"/>
    <a:srgbClr val="1E65B6"/>
    <a:srgbClr val="1E7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5" d="100"/>
          <a:sy n="85" d="100"/>
        </p:scale>
        <p:origin x="499" y="53"/>
      </p:cViewPr>
      <p:guideLst/>
    </p:cSldViewPr>
  </p:slideViewPr>
  <p:notesTextViewPr>
    <p:cViewPr>
      <p:scale>
        <a:sx n="3" d="2"/>
        <a:sy n="3" d="2"/>
      </p:scale>
      <p:origin x="0" y="0"/>
    </p:cViewPr>
  </p:notesTextViewPr>
  <p:notesViewPr>
    <p:cSldViewPr snapToGrid="0" showGuides="1">
      <p:cViewPr varScale="1">
        <p:scale>
          <a:sx n="72" d="100"/>
          <a:sy n="72" d="100"/>
        </p:scale>
        <p:origin x="27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FCBD42-4750-4F66-B73D-301E0D7659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2A709-4F12-46A6-93DD-09A76A36A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91579F-AA1E-46D0-9DB2-9D330E3317D4}" type="datetimeFigureOut">
              <a:rPr lang="en-US" smtClean="0"/>
              <a:t>2/14/2024</a:t>
            </a:fld>
            <a:endParaRPr lang="en-US"/>
          </a:p>
        </p:txBody>
      </p:sp>
      <p:sp>
        <p:nvSpPr>
          <p:cNvPr id="4" name="Footer Placeholder 3">
            <a:extLst>
              <a:ext uri="{FF2B5EF4-FFF2-40B4-BE49-F238E27FC236}">
                <a16:creationId xmlns:a16="http://schemas.microsoft.com/office/drawing/2014/main" id="{BF740ED9-EA77-46C5-B209-DB942838A7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773648-2087-4939-8BF8-9DC49173A8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3932B-9075-44CB-9626-636726675EFC}" type="slidenum">
              <a:rPr lang="en-US" smtClean="0"/>
              <a:t>‹#›</a:t>
            </a:fld>
            <a:endParaRPr lang="en-US"/>
          </a:p>
        </p:txBody>
      </p:sp>
    </p:spTree>
    <p:extLst>
      <p:ext uri="{BB962C8B-B14F-4D97-AF65-F5344CB8AC3E}">
        <p14:creationId xmlns:p14="http://schemas.microsoft.com/office/powerpoint/2010/main" val="783195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2152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2710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92" userDrawn="1">
          <p15:clr>
            <a:srgbClr val="F26B43"/>
          </p15:clr>
        </p15:guide>
        <p15:guide id="4" orient="horz" pos="4128" userDrawn="1">
          <p15:clr>
            <a:srgbClr val="F26B43"/>
          </p15:clr>
        </p15:guide>
        <p15:guide id="5" pos="7512" userDrawn="1">
          <p15:clr>
            <a:srgbClr val="F26B43"/>
          </p15:clr>
        </p15:guide>
        <p15:guide id="6" pos="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E73BE"/>
            </a:gs>
            <a:gs pos="49500">
              <a:srgbClr val="03A0E5"/>
            </a:gs>
            <a:gs pos="100000">
              <a:srgbClr val="1D2C9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E54570-8AD6-AB9E-A296-58EB8BD68D30}"/>
              </a:ext>
            </a:extLst>
          </p:cNvPr>
          <p:cNvSpPr/>
          <p:nvPr/>
        </p:nvSpPr>
        <p:spPr>
          <a:xfrm>
            <a:off x="0" y="2017337"/>
            <a:ext cx="8606672" cy="2823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2" name="Picture 1" descr="A blue background with white text and a cross&#10;&#10;Description automatically generated">
            <a:extLst>
              <a:ext uri="{FF2B5EF4-FFF2-40B4-BE49-F238E27FC236}">
                <a16:creationId xmlns:a16="http://schemas.microsoft.com/office/drawing/2014/main" id="{3914323D-4570-1227-EA96-7D476D999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834" y="2108200"/>
            <a:ext cx="3419428" cy="2641600"/>
          </a:xfrm>
          <a:prstGeom prst="roundRect">
            <a:avLst>
              <a:gd name="adj" fmla="val 6675"/>
            </a:avLst>
          </a:prstGeom>
        </p:spPr>
      </p:pic>
      <p:pic>
        <p:nvPicPr>
          <p:cNvPr id="3" name="Picture 2" descr="A person standing in front of a poster&#10;&#10;Description automatically generated">
            <a:extLst>
              <a:ext uri="{FF2B5EF4-FFF2-40B4-BE49-F238E27FC236}">
                <a16:creationId xmlns:a16="http://schemas.microsoft.com/office/drawing/2014/main" id="{646C91BE-E24F-FA10-BEFE-FA79CF6D0E84}"/>
              </a:ext>
            </a:extLst>
          </p:cNvPr>
          <p:cNvPicPr>
            <a:picLocks noChangeAspect="1"/>
          </p:cNvPicPr>
          <p:nvPr/>
        </p:nvPicPr>
        <p:blipFill>
          <a:blip r:embed="rId3"/>
          <a:stretch>
            <a:fillRect/>
          </a:stretch>
        </p:blipFill>
        <p:spPr>
          <a:xfrm>
            <a:off x="6708877" y="304800"/>
            <a:ext cx="4417758" cy="6248400"/>
          </a:xfrm>
          <a:prstGeom prst="rect">
            <a:avLst/>
          </a:prstGeom>
          <a:effectLst>
            <a:outerShdw blurRad="63500" sx="103000" sy="103000" algn="ctr" rotWithShape="0">
              <a:prstClr val="black">
                <a:alpha val="7000"/>
              </a:prstClr>
            </a:outerShdw>
          </a:effectLst>
        </p:spPr>
      </p:pic>
    </p:spTree>
    <p:extLst>
      <p:ext uri="{BB962C8B-B14F-4D97-AF65-F5344CB8AC3E}">
        <p14:creationId xmlns:p14="http://schemas.microsoft.com/office/powerpoint/2010/main" val="26668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FF510B5-657A-415E-9BAF-0FB206AB4B5E}"/>
              </a:ext>
            </a:extLst>
          </p:cNvPr>
          <p:cNvCxnSpPr>
            <a:cxnSpLocks/>
          </p:cNvCxnSpPr>
          <p:nvPr/>
        </p:nvCxnSpPr>
        <p:spPr>
          <a:xfrm>
            <a:off x="1185863" y="6553200"/>
            <a:ext cx="10570368" cy="0"/>
          </a:xfrm>
          <a:prstGeom prst="line">
            <a:avLst/>
          </a:prstGeom>
          <a:ln w="25400">
            <a:gradFill flip="none" rotWithShape="1">
              <a:gsLst>
                <a:gs pos="0">
                  <a:schemeClr val="accent1"/>
                </a:gs>
                <a:gs pos="100000">
                  <a:srgbClr val="1D2C93"/>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E49A1D1-B907-48B7-B1F5-6B932D5FA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306220"/>
            <a:ext cx="638626" cy="493960"/>
          </a:xfrm>
          <a:prstGeom prst="rect">
            <a:avLst/>
          </a:prstGeom>
        </p:spPr>
      </p:pic>
      <p:sp>
        <p:nvSpPr>
          <p:cNvPr id="11" name="TextBox 10">
            <a:extLst>
              <a:ext uri="{FF2B5EF4-FFF2-40B4-BE49-F238E27FC236}">
                <a16:creationId xmlns:a16="http://schemas.microsoft.com/office/drawing/2014/main" id="{A6905A2E-94C5-4747-A0AD-5E04EEA1661C}"/>
              </a:ext>
            </a:extLst>
          </p:cNvPr>
          <p:cNvSpPr txBox="1"/>
          <p:nvPr/>
        </p:nvSpPr>
        <p:spPr>
          <a:xfrm>
            <a:off x="11486018" y="6276201"/>
            <a:ext cx="248782" cy="276999"/>
          </a:xfrm>
          <a:prstGeom prst="rect">
            <a:avLst/>
          </a:prstGeom>
          <a:noFill/>
        </p:spPr>
        <p:txBody>
          <a:bodyPr wrap="square" rtlCol="0">
            <a:spAutoFit/>
          </a:bodyPr>
          <a:lstStyle/>
          <a:p>
            <a:pPr algn="ctr"/>
            <a:fld id="{DD8C02ED-975E-455F-B5D4-414732104D72}" type="slidenum">
              <a:rPr lang="en-US" sz="1200" b="1" smtClean="0">
                <a:latin typeface="+mj-lt"/>
              </a:rPr>
              <a:pPr algn="ctr"/>
              <a:t>2</a:t>
            </a:fld>
            <a:endParaRPr lang="en-US" sz="1200" b="1" dirty="0">
              <a:latin typeface="+mj-lt"/>
            </a:endParaRPr>
          </a:p>
        </p:txBody>
      </p:sp>
      <p:sp>
        <p:nvSpPr>
          <p:cNvPr id="15" name="TextBox 14">
            <a:extLst>
              <a:ext uri="{FF2B5EF4-FFF2-40B4-BE49-F238E27FC236}">
                <a16:creationId xmlns:a16="http://schemas.microsoft.com/office/drawing/2014/main" id="{4814A834-5D9C-4717-A30B-03D26726D9B9}"/>
              </a:ext>
            </a:extLst>
          </p:cNvPr>
          <p:cNvSpPr txBox="1"/>
          <p:nvPr/>
        </p:nvSpPr>
        <p:spPr>
          <a:xfrm>
            <a:off x="3769072" y="516470"/>
            <a:ext cx="4653857" cy="590162"/>
          </a:xfrm>
          <a:prstGeom prst="rect">
            <a:avLst/>
          </a:prstGeom>
          <a:noFill/>
        </p:spPr>
        <p:txBody>
          <a:bodyPr wrap="square">
            <a:spAutoFit/>
          </a:bodyPr>
          <a:lstStyle/>
          <a:p>
            <a:pPr marL="0" marR="0" algn="ctr">
              <a:lnSpc>
                <a:spcPct val="107000"/>
              </a:lnSpc>
              <a:spcBef>
                <a:spcPts val="0"/>
              </a:spcBef>
              <a:spcAft>
                <a:spcPts val="800"/>
              </a:spcAft>
            </a:pPr>
            <a:r>
              <a:rPr lang="en-US" sz="3200" b="1" kern="0" dirty="0">
                <a:solidFill>
                  <a:srgbClr val="26282A"/>
                </a:solidFill>
                <a:effectLst/>
                <a:latin typeface="+mj-lt"/>
                <a:ea typeface="Times New Roman" panose="02020603050405020304" pitchFamily="18" charset="0"/>
                <a:cs typeface="Times New Roman" panose="02020603050405020304" pitchFamily="18" charset="0"/>
              </a:rPr>
              <a:t>Schedule </a:t>
            </a:r>
            <a:r>
              <a:rPr lang="en-US" sz="3200" b="1" kern="0" dirty="0">
                <a:effectLst/>
                <a:latin typeface="+mj-lt"/>
                <a:ea typeface="Times New Roman" panose="02020603050405020304" pitchFamily="18" charset="0"/>
                <a:cs typeface="Times New Roman" panose="02020603050405020304" pitchFamily="18" charset="0"/>
              </a:rPr>
              <a:t>Overview</a:t>
            </a:r>
            <a:endParaRPr lang="en-US" sz="2400" b="1" kern="100" dirty="0">
              <a:effectLst/>
              <a:latin typeface="+mj-lt"/>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3B3586EE-C632-4541-A55B-0777885AF04D}"/>
              </a:ext>
            </a:extLst>
          </p:cNvPr>
          <p:cNvSpPr/>
          <p:nvPr/>
        </p:nvSpPr>
        <p:spPr>
          <a:xfrm>
            <a:off x="0" y="1485228"/>
            <a:ext cx="12192000" cy="218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07DE267-BCB6-4868-8F2A-475353E1DBCA}"/>
              </a:ext>
            </a:extLst>
          </p:cNvPr>
          <p:cNvGrpSpPr/>
          <p:nvPr/>
        </p:nvGrpSpPr>
        <p:grpSpPr>
          <a:xfrm>
            <a:off x="365267" y="1641868"/>
            <a:ext cx="2121778" cy="1869107"/>
            <a:chOff x="365267" y="1627002"/>
            <a:chExt cx="2121778" cy="1869107"/>
          </a:xfrm>
        </p:grpSpPr>
        <p:sp>
          <p:nvSpPr>
            <p:cNvPr id="37" name="Rectangle 36">
              <a:extLst>
                <a:ext uri="{FF2B5EF4-FFF2-40B4-BE49-F238E27FC236}">
                  <a16:creationId xmlns:a16="http://schemas.microsoft.com/office/drawing/2014/main" id="{71DAD167-E81E-43A8-AFE9-9A27279A9F2E}"/>
                </a:ext>
              </a:extLst>
            </p:cNvPr>
            <p:cNvSpPr/>
            <p:nvPr/>
          </p:nvSpPr>
          <p:spPr>
            <a:xfrm>
              <a:off x="365267" y="1627002"/>
              <a:ext cx="2121778" cy="186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78" name="Group 77">
              <a:extLst>
                <a:ext uri="{FF2B5EF4-FFF2-40B4-BE49-F238E27FC236}">
                  <a16:creationId xmlns:a16="http://schemas.microsoft.com/office/drawing/2014/main" id="{AADC2DE1-D1BD-4B06-93C9-68466551B23F}"/>
                </a:ext>
              </a:extLst>
            </p:cNvPr>
            <p:cNvGrpSpPr/>
            <p:nvPr/>
          </p:nvGrpSpPr>
          <p:grpSpPr>
            <a:xfrm>
              <a:off x="488951" y="1766646"/>
              <a:ext cx="1874410" cy="1313833"/>
              <a:chOff x="488951" y="1766646"/>
              <a:chExt cx="1874410" cy="1313833"/>
            </a:xfrm>
          </p:grpSpPr>
          <p:sp>
            <p:nvSpPr>
              <p:cNvPr id="17" name="TextBox 16">
                <a:extLst>
                  <a:ext uri="{FF2B5EF4-FFF2-40B4-BE49-F238E27FC236}">
                    <a16:creationId xmlns:a16="http://schemas.microsoft.com/office/drawing/2014/main" id="{4A384A4B-C73A-4330-9FF8-D7F6E200E5F9}"/>
                  </a:ext>
                </a:extLst>
              </p:cNvPr>
              <p:cNvSpPr txBox="1"/>
              <p:nvPr/>
            </p:nvSpPr>
            <p:spPr>
              <a:xfrm>
                <a:off x="973831" y="1766646"/>
                <a:ext cx="904650" cy="338554"/>
              </a:xfrm>
              <a:prstGeom prst="rect">
                <a:avLst/>
              </a:prstGeom>
              <a:noFill/>
            </p:spPr>
            <p:txBody>
              <a:bodyPr wrap="square">
                <a:spAutoFit/>
              </a:bodyPr>
              <a:lstStyle/>
              <a:p>
                <a:pPr algn="ctr"/>
                <a:r>
                  <a:rPr lang="en-US" sz="1600" b="1" kern="0" dirty="0">
                    <a:solidFill>
                      <a:srgbClr val="FF0000"/>
                    </a:solidFill>
                    <a:effectLst/>
                    <a:latin typeface="+mj-lt"/>
                    <a:ea typeface="Times New Roman" panose="02020603050405020304" pitchFamily="18" charset="0"/>
                  </a:rPr>
                  <a:t>Friday</a:t>
                </a:r>
                <a:endParaRPr lang="en-US" sz="2000" dirty="0">
                  <a:solidFill>
                    <a:srgbClr val="FF0000"/>
                  </a:solidFill>
                  <a:latin typeface="+mj-lt"/>
                </a:endParaRPr>
              </a:p>
            </p:txBody>
          </p:sp>
          <p:sp>
            <p:nvSpPr>
              <p:cNvPr id="21" name="TextBox 20">
                <a:extLst>
                  <a:ext uri="{FF2B5EF4-FFF2-40B4-BE49-F238E27FC236}">
                    <a16:creationId xmlns:a16="http://schemas.microsoft.com/office/drawing/2014/main" id="{7E99CC99-38B5-48A2-84B8-961B2B8D58EA}"/>
                  </a:ext>
                </a:extLst>
              </p:cNvPr>
              <p:cNvSpPr txBox="1"/>
              <p:nvPr/>
            </p:nvSpPr>
            <p:spPr>
              <a:xfrm>
                <a:off x="488951" y="2341815"/>
                <a:ext cx="1874410" cy="738664"/>
              </a:xfrm>
              <a:prstGeom prst="rect">
                <a:avLst/>
              </a:prstGeom>
              <a:noFill/>
            </p:spPr>
            <p:txBody>
              <a:bodyPr wrap="square">
                <a:spAutoFit/>
              </a:bodyPr>
              <a:lstStyle/>
              <a:p>
                <a:pPr algn="ctr"/>
                <a:r>
                  <a:rPr lang="en-US" sz="1400" dirty="0">
                    <a:solidFill>
                      <a:srgbClr val="FF0000"/>
                    </a:solidFill>
                  </a:rPr>
                  <a:t>Start Time: </a:t>
                </a:r>
                <a:r>
                  <a:rPr lang="en-US" sz="1400" b="1" dirty="0">
                    <a:solidFill>
                      <a:srgbClr val="FF0000"/>
                    </a:solidFill>
                  </a:rPr>
                  <a:t>7 </a:t>
                </a:r>
                <a:r>
                  <a:rPr lang="en-US" sz="1400" dirty="0">
                    <a:solidFill>
                      <a:srgbClr val="FF0000"/>
                    </a:solidFill>
                  </a:rPr>
                  <a:t>PM TO </a:t>
                </a:r>
                <a:r>
                  <a:rPr lang="en-US" sz="1400" b="1" dirty="0">
                    <a:solidFill>
                      <a:srgbClr val="FF0000"/>
                    </a:solidFill>
                  </a:rPr>
                  <a:t>9 </a:t>
                </a:r>
                <a:r>
                  <a:rPr lang="en-US" sz="1400" dirty="0">
                    <a:solidFill>
                      <a:srgbClr val="FF0000"/>
                    </a:solidFill>
                  </a:rPr>
                  <a:t>PM with Food Fellowship following</a:t>
                </a:r>
              </a:p>
            </p:txBody>
          </p:sp>
        </p:grpSp>
      </p:grpSp>
      <p:grpSp>
        <p:nvGrpSpPr>
          <p:cNvPr id="80" name="Group 79">
            <a:extLst>
              <a:ext uri="{FF2B5EF4-FFF2-40B4-BE49-F238E27FC236}">
                <a16:creationId xmlns:a16="http://schemas.microsoft.com/office/drawing/2014/main" id="{52B6A0FD-C7A6-4903-98FC-CD9AE795E725}"/>
              </a:ext>
            </a:extLst>
          </p:cNvPr>
          <p:cNvGrpSpPr/>
          <p:nvPr/>
        </p:nvGrpSpPr>
        <p:grpSpPr>
          <a:xfrm>
            <a:off x="2700189" y="1641868"/>
            <a:ext cx="2121778" cy="1869107"/>
            <a:chOff x="2700189" y="1627002"/>
            <a:chExt cx="2121778" cy="1869107"/>
          </a:xfrm>
        </p:grpSpPr>
        <p:sp>
          <p:nvSpPr>
            <p:cNvPr id="39" name="Rectangle 38">
              <a:extLst>
                <a:ext uri="{FF2B5EF4-FFF2-40B4-BE49-F238E27FC236}">
                  <a16:creationId xmlns:a16="http://schemas.microsoft.com/office/drawing/2014/main" id="{F57F6DDA-E955-43B4-9C00-623A8224A775}"/>
                </a:ext>
              </a:extLst>
            </p:cNvPr>
            <p:cNvSpPr/>
            <p:nvPr/>
          </p:nvSpPr>
          <p:spPr>
            <a:xfrm>
              <a:off x="2700189" y="1627002"/>
              <a:ext cx="2121778" cy="186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E1C5565-4E2C-4094-ACF3-0E0DF9C9AE47}"/>
                </a:ext>
              </a:extLst>
            </p:cNvPr>
            <p:cNvGrpSpPr/>
            <p:nvPr/>
          </p:nvGrpSpPr>
          <p:grpSpPr>
            <a:xfrm>
              <a:off x="2823873" y="1766646"/>
              <a:ext cx="1874410" cy="882946"/>
              <a:chOff x="2823873" y="1766646"/>
              <a:chExt cx="1874410" cy="882946"/>
            </a:xfrm>
          </p:grpSpPr>
          <p:sp>
            <p:nvSpPr>
              <p:cNvPr id="44" name="TextBox 43">
                <a:extLst>
                  <a:ext uri="{FF2B5EF4-FFF2-40B4-BE49-F238E27FC236}">
                    <a16:creationId xmlns:a16="http://schemas.microsoft.com/office/drawing/2014/main" id="{127877B3-B474-417E-BA54-0249A349F548}"/>
                  </a:ext>
                </a:extLst>
              </p:cNvPr>
              <p:cNvSpPr txBox="1"/>
              <p:nvPr/>
            </p:nvSpPr>
            <p:spPr>
              <a:xfrm>
                <a:off x="2823873" y="1766646"/>
                <a:ext cx="1874410" cy="584775"/>
              </a:xfrm>
              <a:prstGeom prst="rect">
                <a:avLst/>
              </a:prstGeom>
              <a:noFill/>
            </p:spPr>
            <p:txBody>
              <a:bodyPr wrap="square">
                <a:spAutoFit/>
              </a:bodyPr>
              <a:lstStyle/>
              <a:p>
                <a:pPr algn="ctr"/>
                <a:r>
                  <a:rPr lang="en-US" sz="1600" b="1" kern="0" dirty="0">
                    <a:solidFill>
                      <a:schemeClr val="accent1"/>
                    </a:solidFill>
                    <a:effectLst/>
                    <a:latin typeface="+mj-lt"/>
                    <a:ea typeface="Times New Roman" panose="02020603050405020304" pitchFamily="18" charset="0"/>
                  </a:rPr>
                  <a:t>Opening Worship Band </a:t>
                </a:r>
              </a:p>
            </p:txBody>
          </p:sp>
          <p:sp>
            <p:nvSpPr>
              <p:cNvPr id="45" name="TextBox 44">
                <a:extLst>
                  <a:ext uri="{FF2B5EF4-FFF2-40B4-BE49-F238E27FC236}">
                    <a16:creationId xmlns:a16="http://schemas.microsoft.com/office/drawing/2014/main" id="{9CF0A588-96C9-42AF-81D6-F04BCEE2ABAB}"/>
                  </a:ext>
                </a:extLst>
              </p:cNvPr>
              <p:cNvSpPr txBox="1"/>
              <p:nvPr/>
            </p:nvSpPr>
            <p:spPr>
              <a:xfrm>
                <a:off x="3137618" y="2341815"/>
                <a:ext cx="1246920" cy="307777"/>
              </a:xfrm>
              <a:prstGeom prst="rect">
                <a:avLst/>
              </a:prstGeom>
              <a:noFill/>
            </p:spPr>
            <p:txBody>
              <a:bodyPr wrap="square">
                <a:spAutoFit/>
              </a:bodyPr>
              <a:lstStyle/>
              <a:p>
                <a:pPr algn="ctr"/>
                <a:r>
                  <a:rPr lang="en-US" sz="1400" dirty="0"/>
                  <a:t>(</a:t>
                </a:r>
                <a:r>
                  <a:rPr lang="en-US" sz="1400" b="1" dirty="0">
                    <a:solidFill>
                      <a:schemeClr val="accent1"/>
                    </a:solidFill>
                  </a:rPr>
                  <a:t>20</a:t>
                </a:r>
                <a:r>
                  <a:rPr lang="en-US" sz="1400" dirty="0"/>
                  <a:t> Minutes)</a:t>
                </a:r>
              </a:p>
            </p:txBody>
          </p:sp>
        </p:grpSp>
      </p:grpSp>
      <p:grpSp>
        <p:nvGrpSpPr>
          <p:cNvPr id="81" name="Group 80">
            <a:extLst>
              <a:ext uri="{FF2B5EF4-FFF2-40B4-BE49-F238E27FC236}">
                <a16:creationId xmlns:a16="http://schemas.microsoft.com/office/drawing/2014/main" id="{7787797A-C759-4079-A333-2900E730FD76}"/>
              </a:ext>
            </a:extLst>
          </p:cNvPr>
          <p:cNvGrpSpPr/>
          <p:nvPr/>
        </p:nvGrpSpPr>
        <p:grpSpPr>
          <a:xfrm>
            <a:off x="5035111" y="1641868"/>
            <a:ext cx="2121778" cy="1869107"/>
            <a:chOff x="5035111" y="1627002"/>
            <a:chExt cx="2121778" cy="1869107"/>
          </a:xfrm>
        </p:grpSpPr>
        <p:sp>
          <p:nvSpPr>
            <p:cNvPr id="40" name="Rectangle 39">
              <a:extLst>
                <a:ext uri="{FF2B5EF4-FFF2-40B4-BE49-F238E27FC236}">
                  <a16:creationId xmlns:a16="http://schemas.microsoft.com/office/drawing/2014/main" id="{7FD848DB-0160-4788-8AAE-1A869B7F51F9}"/>
                </a:ext>
              </a:extLst>
            </p:cNvPr>
            <p:cNvSpPr/>
            <p:nvPr/>
          </p:nvSpPr>
          <p:spPr>
            <a:xfrm>
              <a:off x="5035111" y="1627002"/>
              <a:ext cx="2121778" cy="186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50" name="Group 49">
              <a:extLst>
                <a:ext uri="{FF2B5EF4-FFF2-40B4-BE49-F238E27FC236}">
                  <a16:creationId xmlns:a16="http://schemas.microsoft.com/office/drawing/2014/main" id="{ECA6D104-676D-494D-A658-FEE6B50E4FD2}"/>
                </a:ext>
              </a:extLst>
            </p:cNvPr>
            <p:cNvGrpSpPr/>
            <p:nvPr/>
          </p:nvGrpSpPr>
          <p:grpSpPr>
            <a:xfrm>
              <a:off x="5158795" y="1766646"/>
              <a:ext cx="1874410" cy="882946"/>
              <a:chOff x="5158795" y="1873003"/>
              <a:chExt cx="1874410" cy="882946"/>
            </a:xfrm>
          </p:grpSpPr>
          <p:sp>
            <p:nvSpPr>
              <p:cNvPr id="48" name="TextBox 47">
                <a:extLst>
                  <a:ext uri="{FF2B5EF4-FFF2-40B4-BE49-F238E27FC236}">
                    <a16:creationId xmlns:a16="http://schemas.microsoft.com/office/drawing/2014/main" id="{31DDF5D8-2103-467E-BA0B-236F5FC293D9}"/>
                  </a:ext>
                </a:extLst>
              </p:cNvPr>
              <p:cNvSpPr txBox="1"/>
              <p:nvPr/>
            </p:nvSpPr>
            <p:spPr>
              <a:xfrm>
                <a:off x="5158795" y="1873003"/>
                <a:ext cx="1874410" cy="584775"/>
              </a:xfrm>
              <a:prstGeom prst="rect">
                <a:avLst/>
              </a:prstGeom>
              <a:noFill/>
            </p:spPr>
            <p:txBody>
              <a:bodyPr wrap="square">
                <a:spAutoFit/>
              </a:bodyPr>
              <a:lstStyle/>
              <a:p>
                <a:pPr algn="ctr"/>
                <a:r>
                  <a:rPr lang="en-US" sz="1600" b="1" kern="0" dirty="0">
                    <a:solidFill>
                      <a:srgbClr val="FF0000"/>
                    </a:solidFill>
                    <a:effectLst/>
                    <a:latin typeface="+mj-lt"/>
                    <a:ea typeface="Times New Roman" panose="02020603050405020304" pitchFamily="18" charset="0"/>
                  </a:rPr>
                  <a:t>Opening </a:t>
                </a:r>
              </a:p>
              <a:p>
                <a:pPr algn="ctr"/>
                <a:r>
                  <a:rPr lang="en-US" sz="1600" b="1" kern="0" dirty="0">
                    <a:solidFill>
                      <a:srgbClr val="FF0000"/>
                    </a:solidFill>
                    <a:effectLst/>
                    <a:latin typeface="+mj-lt"/>
                    <a:ea typeface="Times New Roman" panose="02020603050405020304" pitchFamily="18" charset="0"/>
                  </a:rPr>
                  <a:t>Prayer </a:t>
                </a:r>
              </a:p>
            </p:txBody>
          </p:sp>
          <p:sp>
            <p:nvSpPr>
              <p:cNvPr id="49" name="TextBox 48">
                <a:extLst>
                  <a:ext uri="{FF2B5EF4-FFF2-40B4-BE49-F238E27FC236}">
                    <a16:creationId xmlns:a16="http://schemas.microsoft.com/office/drawing/2014/main" id="{7523DED6-52D1-4645-B2F0-4CCF3897A9E8}"/>
                  </a:ext>
                </a:extLst>
              </p:cNvPr>
              <p:cNvSpPr txBox="1"/>
              <p:nvPr/>
            </p:nvSpPr>
            <p:spPr>
              <a:xfrm>
                <a:off x="5472540" y="2448172"/>
                <a:ext cx="1246920" cy="307777"/>
              </a:xfrm>
              <a:prstGeom prst="rect">
                <a:avLst/>
              </a:prstGeom>
              <a:noFill/>
            </p:spPr>
            <p:txBody>
              <a:bodyPr wrap="square">
                <a:spAutoFit/>
              </a:bodyPr>
              <a:lstStyle/>
              <a:p>
                <a:pPr algn="ctr"/>
                <a:r>
                  <a:rPr lang="en-US" sz="1400" dirty="0">
                    <a:solidFill>
                      <a:srgbClr val="FF0000"/>
                    </a:solidFill>
                  </a:rPr>
                  <a:t>Senior Pastor</a:t>
                </a:r>
              </a:p>
            </p:txBody>
          </p:sp>
        </p:grpSp>
      </p:grpSp>
      <p:grpSp>
        <p:nvGrpSpPr>
          <p:cNvPr id="82" name="Group 81">
            <a:extLst>
              <a:ext uri="{FF2B5EF4-FFF2-40B4-BE49-F238E27FC236}">
                <a16:creationId xmlns:a16="http://schemas.microsoft.com/office/drawing/2014/main" id="{0764FEDF-0BAD-4A8E-9FE8-1EA58E5A9EF6}"/>
              </a:ext>
            </a:extLst>
          </p:cNvPr>
          <p:cNvGrpSpPr/>
          <p:nvPr/>
        </p:nvGrpSpPr>
        <p:grpSpPr>
          <a:xfrm>
            <a:off x="7370033" y="1641868"/>
            <a:ext cx="2121778" cy="1869107"/>
            <a:chOff x="7370033" y="1627002"/>
            <a:chExt cx="2121778" cy="1869107"/>
          </a:xfrm>
        </p:grpSpPr>
        <p:sp>
          <p:nvSpPr>
            <p:cNvPr id="41" name="Rectangle 40">
              <a:extLst>
                <a:ext uri="{FF2B5EF4-FFF2-40B4-BE49-F238E27FC236}">
                  <a16:creationId xmlns:a16="http://schemas.microsoft.com/office/drawing/2014/main" id="{D8BBE6FC-A904-4569-A504-F2E39430954C}"/>
                </a:ext>
              </a:extLst>
            </p:cNvPr>
            <p:cNvSpPr/>
            <p:nvPr/>
          </p:nvSpPr>
          <p:spPr>
            <a:xfrm>
              <a:off x="7370033" y="1627002"/>
              <a:ext cx="2121778" cy="186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BBFD89A-4681-49B6-8BCA-485CAD7A1CAE}"/>
                </a:ext>
              </a:extLst>
            </p:cNvPr>
            <p:cNvGrpSpPr/>
            <p:nvPr/>
          </p:nvGrpSpPr>
          <p:grpSpPr>
            <a:xfrm>
              <a:off x="7493717" y="1766646"/>
              <a:ext cx="1874410" cy="1313833"/>
              <a:chOff x="5158795" y="1873003"/>
              <a:chExt cx="1874410" cy="1313833"/>
            </a:xfrm>
          </p:grpSpPr>
          <p:sp>
            <p:nvSpPr>
              <p:cNvPr id="52" name="TextBox 51">
                <a:extLst>
                  <a:ext uri="{FF2B5EF4-FFF2-40B4-BE49-F238E27FC236}">
                    <a16:creationId xmlns:a16="http://schemas.microsoft.com/office/drawing/2014/main" id="{19B841D9-B3FE-417D-BF9F-EFDCA00572E9}"/>
                  </a:ext>
                </a:extLst>
              </p:cNvPr>
              <p:cNvSpPr txBox="1"/>
              <p:nvPr/>
            </p:nvSpPr>
            <p:spPr>
              <a:xfrm>
                <a:off x="5158795" y="1873003"/>
                <a:ext cx="1874410" cy="338554"/>
              </a:xfrm>
              <a:prstGeom prst="rect">
                <a:avLst/>
              </a:prstGeom>
              <a:noFill/>
            </p:spPr>
            <p:txBody>
              <a:bodyPr wrap="square">
                <a:spAutoFit/>
              </a:bodyPr>
              <a:lstStyle/>
              <a:p>
                <a:pPr algn="ctr"/>
                <a:r>
                  <a:rPr lang="en-US" sz="1600" b="1" kern="0" dirty="0">
                    <a:solidFill>
                      <a:schemeClr val="accent1"/>
                    </a:solidFill>
                    <a:effectLst/>
                    <a:latin typeface="+mj-lt"/>
                    <a:ea typeface="Times New Roman" panose="02020603050405020304" pitchFamily="18" charset="0"/>
                  </a:rPr>
                  <a:t>Welcome </a:t>
                </a:r>
              </a:p>
            </p:txBody>
          </p:sp>
          <p:sp>
            <p:nvSpPr>
              <p:cNvPr id="53" name="TextBox 52">
                <a:extLst>
                  <a:ext uri="{FF2B5EF4-FFF2-40B4-BE49-F238E27FC236}">
                    <a16:creationId xmlns:a16="http://schemas.microsoft.com/office/drawing/2014/main" id="{D5E07A23-87E0-4ECD-BABF-7FB2D219974A}"/>
                  </a:ext>
                </a:extLst>
              </p:cNvPr>
              <p:cNvSpPr txBox="1"/>
              <p:nvPr/>
            </p:nvSpPr>
            <p:spPr>
              <a:xfrm>
                <a:off x="5187232" y="2448172"/>
                <a:ext cx="1817536" cy="738664"/>
              </a:xfrm>
              <a:prstGeom prst="rect">
                <a:avLst/>
              </a:prstGeom>
              <a:noFill/>
            </p:spPr>
            <p:txBody>
              <a:bodyPr wrap="square">
                <a:spAutoFit/>
              </a:bodyPr>
              <a:lstStyle/>
              <a:p>
                <a:pPr algn="ctr"/>
                <a:r>
                  <a:rPr lang="en-US" sz="1400" dirty="0"/>
                  <a:t>Pastor Jim Daugherty or Pastor Jerry Ciriza </a:t>
                </a:r>
              </a:p>
            </p:txBody>
          </p:sp>
        </p:grpSp>
      </p:grpSp>
      <p:grpSp>
        <p:nvGrpSpPr>
          <p:cNvPr id="83" name="Group 82">
            <a:extLst>
              <a:ext uri="{FF2B5EF4-FFF2-40B4-BE49-F238E27FC236}">
                <a16:creationId xmlns:a16="http://schemas.microsoft.com/office/drawing/2014/main" id="{88BE9381-1FE6-4207-9CAD-4D8BDC6F033A}"/>
              </a:ext>
            </a:extLst>
          </p:cNvPr>
          <p:cNvGrpSpPr/>
          <p:nvPr/>
        </p:nvGrpSpPr>
        <p:grpSpPr>
          <a:xfrm>
            <a:off x="9704956" y="1641868"/>
            <a:ext cx="2121778" cy="1869107"/>
            <a:chOff x="9704956" y="1627002"/>
            <a:chExt cx="2121778" cy="1869107"/>
          </a:xfrm>
        </p:grpSpPr>
        <p:sp>
          <p:nvSpPr>
            <p:cNvPr id="42" name="Rectangle 41">
              <a:extLst>
                <a:ext uri="{FF2B5EF4-FFF2-40B4-BE49-F238E27FC236}">
                  <a16:creationId xmlns:a16="http://schemas.microsoft.com/office/drawing/2014/main" id="{F4639DB5-C267-44D8-A6F7-0640FC98D6B9}"/>
                </a:ext>
              </a:extLst>
            </p:cNvPr>
            <p:cNvSpPr/>
            <p:nvPr/>
          </p:nvSpPr>
          <p:spPr>
            <a:xfrm>
              <a:off x="9704956" y="1627002"/>
              <a:ext cx="2121778" cy="186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11C041E-9005-4A30-94FC-D69DC17A35FF}"/>
                </a:ext>
              </a:extLst>
            </p:cNvPr>
            <p:cNvGrpSpPr/>
            <p:nvPr/>
          </p:nvGrpSpPr>
          <p:grpSpPr>
            <a:xfrm>
              <a:off x="9775459" y="1766646"/>
              <a:ext cx="1980772" cy="1313833"/>
              <a:chOff x="5105614" y="1873003"/>
              <a:chExt cx="1980772" cy="1313833"/>
            </a:xfrm>
          </p:grpSpPr>
          <p:sp>
            <p:nvSpPr>
              <p:cNvPr id="55" name="TextBox 54">
                <a:extLst>
                  <a:ext uri="{FF2B5EF4-FFF2-40B4-BE49-F238E27FC236}">
                    <a16:creationId xmlns:a16="http://schemas.microsoft.com/office/drawing/2014/main" id="{9DC7FBFA-DDDA-4706-853C-2C3C56BEC940}"/>
                  </a:ext>
                </a:extLst>
              </p:cNvPr>
              <p:cNvSpPr txBox="1"/>
              <p:nvPr/>
            </p:nvSpPr>
            <p:spPr>
              <a:xfrm>
                <a:off x="5158795" y="1873003"/>
                <a:ext cx="1874410" cy="338554"/>
              </a:xfrm>
              <a:prstGeom prst="rect">
                <a:avLst/>
              </a:prstGeom>
              <a:noFill/>
            </p:spPr>
            <p:txBody>
              <a:bodyPr wrap="square">
                <a:spAutoFit/>
              </a:bodyPr>
              <a:lstStyle/>
              <a:p>
                <a:pPr algn="ctr"/>
                <a:r>
                  <a:rPr lang="en-US" sz="1600" b="1" kern="0" dirty="0">
                    <a:solidFill>
                      <a:srgbClr val="FF0000"/>
                    </a:solidFill>
                    <a:effectLst/>
                    <a:latin typeface="+mj-lt"/>
                    <a:ea typeface="Times New Roman" panose="02020603050405020304" pitchFamily="18" charset="0"/>
                  </a:rPr>
                  <a:t>Message </a:t>
                </a:r>
              </a:p>
            </p:txBody>
          </p:sp>
          <p:sp>
            <p:nvSpPr>
              <p:cNvPr id="56" name="TextBox 55">
                <a:extLst>
                  <a:ext uri="{FF2B5EF4-FFF2-40B4-BE49-F238E27FC236}">
                    <a16:creationId xmlns:a16="http://schemas.microsoft.com/office/drawing/2014/main" id="{0B89977C-10FE-4D3A-8F45-28473E8525FA}"/>
                  </a:ext>
                </a:extLst>
              </p:cNvPr>
              <p:cNvSpPr txBox="1"/>
              <p:nvPr/>
            </p:nvSpPr>
            <p:spPr>
              <a:xfrm>
                <a:off x="5105614" y="2448172"/>
                <a:ext cx="1980772" cy="738664"/>
              </a:xfrm>
              <a:prstGeom prst="rect">
                <a:avLst/>
              </a:prstGeom>
              <a:noFill/>
            </p:spPr>
            <p:txBody>
              <a:bodyPr wrap="square">
                <a:spAutoFit/>
              </a:bodyPr>
              <a:lstStyle/>
              <a:p>
                <a:pPr algn="ctr"/>
                <a:r>
                  <a:rPr lang="en-US" sz="1400" dirty="0">
                    <a:solidFill>
                      <a:srgbClr val="FF0000"/>
                    </a:solidFill>
                  </a:rPr>
                  <a:t>Pastor Jim Daugherty (</a:t>
                </a:r>
                <a:r>
                  <a:rPr lang="en-US" sz="1400" b="1" dirty="0">
                    <a:solidFill>
                      <a:srgbClr val="FF0000"/>
                    </a:solidFill>
                  </a:rPr>
                  <a:t>30</a:t>
                </a:r>
                <a:r>
                  <a:rPr lang="en-US" sz="1400" dirty="0">
                    <a:solidFill>
                      <a:srgbClr val="FF0000"/>
                    </a:solidFill>
                  </a:rPr>
                  <a:t> Minutes with Altar Call following) </a:t>
                </a:r>
              </a:p>
            </p:txBody>
          </p:sp>
        </p:grpSp>
      </p:grpSp>
      <p:sp>
        <p:nvSpPr>
          <p:cNvPr id="58" name="Rectangle 57">
            <a:extLst>
              <a:ext uri="{FF2B5EF4-FFF2-40B4-BE49-F238E27FC236}">
                <a16:creationId xmlns:a16="http://schemas.microsoft.com/office/drawing/2014/main" id="{3B4BD2A8-E543-4BBC-9A8D-C8A258F0E63A}"/>
              </a:ext>
            </a:extLst>
          </p:cNvPr>
          <p:cNvSpPr/>
          <p:nvPr/>
        </p:nvSpPr>
        <p:spPr>
          <a:xfrm>
            <a:off x="365267" y="3876733"/>
            <a:ext cx="2121778" cy="186910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extBox 62">
            <a:extLst>
              <a:ext uri="{FF2B5EF4-FFF2-40B4-BE49-F238E27FC236}">
                <a16:creationId xmlns:a16="http://schemas.microsoft.com/office/drawing/2014/main" id="{440CD22D-D186-4F49-AFAE-08ED80BF7DF2}"/>
              </a:ext>
            </a:extLst>
          </p:cNvPr>
          <p:cNvSpPr txBox="1"/>
          <p:nvPr/>
        </p:nvSpPr>
        <p:spPr>
          <a:xfrm>
            <a:off x="589552" y="4016377"/>
            <a:ext cx="1673208" cy="584775"/>
          </a:xfrm>
          <a:prstGeom prst="rect">
            <a:avLst/>
          </a:prstGeom>
          <a:noFill/>
        </p:spPr>
        <p:txBody>
          <a:bodyPr wrap="square">
            <a:spAutoFit/>
          </a:bodyPr>
          <a:lstStyle/>
          <a:p>
            <a:pPr algn="ctr"/>
            <a:r>
              <a:rPr lang="en-US" sz="1600" b="1" kern="0" dirty="0">
                <a:solidFill>
                  <a:srgbClr val="1D2C93"/>
                </a:solidFill>
                <a:effectLst/>
                <a:latin typeface="+mj-lt"/>
                <a:ea typeface="Times New Roman" panose="02020603050405020304" pitchFamily="18" charset="0"/>
              </a:rPr>
              <a:t>Worship Band For Altar Call </a:t>
            </a:r>
          </a:p>
        </p:txBody>
      </p:sp>
      <p:sp>
        <p:nvSpPr>
          <p:cNvPr id="64" name="TextBox 63">
            <a:extLst>
              <a:ext uri="{FF2B5EF4-FFF2-40B4-BE49-F238E27FC236}">
                <a16:creationId xmlns:a16="http://schemas.microsoft.com/office/drawing/2014/main" id="{310E18D0-7C2D-4864-A6DF-929EC8806E2D}"/>
              </a:ext>
            </a:extLst>
          </p:cNvPr>
          <p:cNvSpPr txBox="1"/>
          <p:nvPr/>
        </p:nvSpPr>
        <p:spPr>
          <a:xfrm>
            <a:off x="488951" y="4591546"/>
            <a:ext cx="1874410" cy="307777"/>
          </a:xfrm>
          <a:prstGeom prst="rect">
            <a:avLst/>
          </a:prstGeom>
          <a:noFill/>
        </p:spPr>
        <p:txBody>
          <a:bodyPr wrap="square">
            <a:spAutoFit/>
          </a:bodyPr>
          <a:lstStyle/>
          <a:p>
            <a:pPr algn="ctr"/>
            <a:r>
              <a:rPr lang="en-US" sz="1400" b="1" dirty="0"/>
              <a:t>3</a:t>
            </a:r>
            <a:r>
              <a:rPr lang="en-US" sz="1400" dirty="0"/>
              <a:t> Songs (</a:t>
            </a:r>
            <a:r>
              <a:rPr lang="en-US" sz="1400" b="1" dirty="0"/>
              <a:t>20</a:t>
            </a:r>
            <a:r>
              <a:rPr lang="en-US" sz="1400" dirty="0"/>
              <a:t> Minutes) </a:t>
            </a:r>
          </a:p>
        </p:txBody>
      </p:sp>
      <p:sp>
        <p:nvSpPr>
          <p:cNvPr id="59" name="Rectangle 58">
            <a:extLst>
              <a:ext uri="{FF2B5EF4-FFF2-40B4-BE49-F238E27FC236}">
                <a16:creationId xmlns:a16="http://schemas.microsoft.com/office/drawing/2014/main" id="{E11ED139-CF8B-43BE-9223-FDE973D10AC0}"/>
              </a:ext>
            </a:extLst>
          </p:cNvPr>
          <p:cNvSpPr/>
          <p:nvPr/>
        </p:nvSpPr>
        <p:spPr>
          <a:xfrm>
            <a:off x="2700189" y="3876733"/>
            <a:ext cx="2121778" cy="186910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64">
            <a:extLst>
              <a:ext uri="{FF2B5EF4-FFF2-40B4-BE49-F238E27FC236}">
                <a16:creationId xmlns:a16="http://schemas.microsoft.com/office/drawing/2014/main" id="{EC9D3ECA-561A-4351-AE42-E457DE5814CE}"/>
              </a:ext>
            </a:extLst>
          </p:cNvPr>
          <p:cNvSpPr txBox="1"/>
          <p:nvPr/>
        </p:nvSpPr>
        <p:spPr>
          <a:xfrm>
            <a:off x="2823873" y="4016377"/>
            <a:ext cx="1874410" cy="338554"/>
          </a:xfrm>
          <a:prstGeom prst="rect">
            <a:avLst/>
          </a:prstGeom>
          <a:noFill/>
        </p:spPr>
        <p:txBody>
          <a:bodyPr wrap="square">
            <a:spAutoFit/>
          </a:bodyPr>
          <a:lstStyle/>
          <a:p>
            <a:pPr algn="ctr"/>
            <a:r>
              <a:rPr lang="en-US" sz="1600" b="1" kern="0" dirty="0">
                <a:solidFill>
                  <a:srgbClr val="FF0000"/>
                </a:solidFill>
                <a:effectLst/>
                <a:latin typeface="+mj-lt"/>
                <a:ea typeface="Times New Roman" panose="02020603050405020304" pitchFamily="18" charset="0"/>
              </a:rPr>
              <a:t>Offering</a:t>
            </a:r>
          </a:p>
        </p:txBody>
      </p:sp>
      <p:sp>
        <p:nvSpPr>
          <p:cNvPr id="66" name="TextBox 65">
            <a:extLst>
              <a:ext uri="{FF2B5EF4-FFF2-40B4-BE49-F238E27FC236}">
                <a16:creationId xmlns:a16="http://schemas.microsoft.com/office/drawing/2014/main" id="{0ADEDA5F-0A57-4CB9-A2E2-831D6B4CE63A}"/>
              </a:ext>
            </a:extLst>
          </p:cNvPr>
          <p:cNvSpPr txBox="1"/>
          <p:nvPr/>
        </p:nvSpPr>
        <p:spPr>
          <a:xfrm>
            <a:off x="2700190" y="4591546"/>
            <a:ext cx="2121776" cy="954107"/>
          </a:xfrm>
          <a:prstGeom prst="rect">
            <a:avLst/>
          </a:prstGeom>
          <a:noFill/>
        </p:spPr>
        <p:txBody>
          <a:bodyPr wrap="square">
            <a:spAutoFit/>
          </a:bodyPr>
          <a:lstStyle/>
          <a:p>
            <a:pPr algn="ctr"/>
            <a:r>
              <a:rPr lang="en-US" sz="1400" dirty="0">
                <a:solidFill>
                  <a:srgbClr val="FF0000"/>
                </a:solidFill>
              </a:rPr>
              <a:t>Host Senior Pastor/Prayer (Checks written to Power 2 Change Crusades)</a:t>
            </a:r>
          </a:p>
        </p:txBody>
      </p:sp>
      <p:sp>
        <p:nvSpPr>
          <p:cNvPr id="60" name="Rectangle 59">
            <a:extLst>
              <a:ext uri="{FF2B5EF4-FFF2-40B4-BE49-F238E27FC236}">
                <a16:creationId xmlns:a16="http://schemas.microsoft.com/office/drawing/2014/main" id="{C2ECF607-941D-47D1-849E-750F980C0F3E}"/>
              </a:ext>
            </a:extLst>
          </p:cNvPr>
          <p:cNvSpPr/>
          <p:nvPr/>
        </p:nvSpPr>
        <p:spPr>
          <a:xfrm>
            <a:off x="5035111" y="3876733"/>
            <a:ext cx="2121778" cy="186910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82F75E5A-0E32-45FF-8642-F25066494F8A}"/>
              </a:ext>
            </a:extLst>
          </p:cNvPr>
          <p:cNvSpPr txBox="1"/>
          <p:nvPr/>
        </p:nvSpPr>
        <p:spPr>
          <a:xfrm>
            <a:off x="5158795" y="4016377"/>
            <a:ext cx="1874410" cy="1569660"/>
          </a:xfrm>
          <a:prstGeom prst="rect">
            <a:avLst/>
          </a:prstGeom>
          <a:noFill/>
        </p:spPr>
        <p:txBody>
          <a:bodyPr wrap="square">
            <a:spAutoFit/>
          </a:bodyPr>
          <a:lstStyle/>
          <a:p>
            <a:pPr algn="ctr"/>
            <a:r>
              <a:rPr lang="en-US" sz="1600" b="1" kern="0" dirty="0">
                <a:solidFill>
                  <a:srgbClr val="1D2C93"/>
                </a:solidFill>
                <a:effectLst/>
                <a:latin typeface="+mj-lt"/>
                <a:ea typeface="Times New Roman" panose="02020603050405020304" pitchFamily="18" charset="0"/>
              </a:rPr>
              <a:t>Prayer Ministry Time With Host Pastor And Pastor Jim Daugherty Praying For The Church Body.</a:t>
            </a:r>
          </a:p>
        </p:txBody>
      </p:sp>
      <p:sp>
        <p:nvSpPr>
          <p:cNvPr id="61" name="Rectangle 60">
            <a:extLst>
              <a:ext uri="{FF2B5EF4-FFF2-40B4-BE49-F238E27FC236}">
                <a16:creationId xmlns:a16="http://schemas.microsoft.com/office/drawing/2014/main" id="{DFA5C30B-F08A-4938-B7E5-3B2AD16C4F05}"/>
              </a:ext>
            </a:extLst>
          </p:cNvPr>
          <p:cNvSpPr/>
          <p:nvPr/>
        </p:nvSpPr>
        <p:spPr>
          <a:xfrm>
            <a:off x="7370033" y="3876733"/>
            <a:ext cx="2121778" cy="186910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a:extLst>
              <a:ext uri="{FF2B5EF4-FFF2-40B4-BE49-F238E27FC236}">
                <a16:creationId xmlns:a16="http://schemas.microsoft.com/office/drawing/2014/main" id="{2EBAE757-FE12-4153-B2A4-26D7EAE6CB74}"/>
              </a:ext>
            </a:extLst>
          </p:cNvPr>
          <p:cNvSpPr txBox="1"/>
          <p:nvPr/>
        </p:nvSpPr>
        <p:spPr>
          <a:xfrm>
            <a:off x="7493717" y="4016377"/>
            <a:ext cx="1874410" cy="584775"/>
          </a:xfrm>
          <a:prstGeom prst="rect">
            <a:avLst/>
          </a:prstGeom>
          <a:noFill/>
        </p:spPr>
        <p:txBody>
          <a:bodyPr wrap="square">
            <a:spAutoFit/>
          </a:bodyPr>
          <a:lstStyle/>
          <a:p>
            <a:pPr algn="ctr"/>
            <a:r>
              <a:rPr lang="en-US" sz="1600" b="1" kern="0" dirty="0">
                <a:solidFill>
                  <a:srgbClr val="FF0000"/>
                </a:solidFill>
                <a:effectLst/>
                <a:latin typeface="+mj-lt"/>
                <a:ea typeface="Times New Roman" panose="02020603050405020304" pitchFamily="18" charset="0"/>
              </a:rPr>
              <a:t>Closing </a:t>
            </a:r>
          </a:p>
          <a:p>
            <a:pPr algn="ctr"/>
            <a:r>
              <a:rPr lang="en-US" sz="1600" b="1" kern="0" dirty="0">
                <a:solidFill>
                  <a:srgbClr val="FF0000"/>
                </a:solidFill>
                <a:effectLst/>
                <a:latin typeface="+mj-lt"/>
                <a:ea typeface="Times New Roman" panose="02020603050405020304" pitchFamily="18" charset="0"/>
              </a:rPr>
              <a:t>Prayer </a:t>
            </a:r>
          </a:p>
        </p:txBody>
      </p:sp>
      <p:sp>
        <p:nvSpPr>
          <p:cNvPr id="72" name="TextBox 71">
            <a:extLst>
              <a:ext uri="{FF2B5EF4-FFF2-40B4-BE49-F238E27FC236}">
                <a16:creationId xmlns:a16="http://schemas.microsoft.com/office/drawing/2014/main" id="{747696BF-6991-4FB2-BEF7-82884F3A5F40}"/>
              </a:ext>
            </a:extLst>
          </p:cNvPr>
          <p:cNvSpPr txBox="1"/>
          <p:nvPr/>
        </p:nvSpPr>
        <p:spPr>
          <a:xfrm>
            <a:off x="8076619" y="4591546"/>
            <a:ext cx="708606" cy="738664"/>
          </a:xfrm>
          <a:prstGeom prst="rect">
            <a:avLst/>
          </a:prstGeom>
          <a:noFill/>
        </p:spPr>
        <p:txBody>
          <a:bodyPr wrap="square">
            <a:spAutoFit/>
          </a:bodyPr>
          <a:lstStyle/>
          <a:p>
            <a:pPr algn="ctr"/>
            <a:r>
              <a:rPr lang="en-US" sz="1400" dirty="0">
                <a:solidFill>
                  <a:srgbClr val="FF0000"/>
                </a:solidFill>
              </a:rPr>
              <a:t>DOM/Host Pastor</a:t>
            </a:r>
          </a:p>
        </p:txBody>
      </p:sp>
      <p:sp>
        <p:nvSpPr>
          <p:cNvPr id="62" name="Rectangle 61">
            <a:extLst>
              <a:ext uri="{FF2B5EF4-FFF2-40B4-BE49-F238E27FC236}">
                <a16:creationId xmlns:a16="http://schemas.microsoft.com/office/drawing/2014/main" id="{5D264E7E-B6D6-43FF-ACCE-A536EFCA4BB0}"/>
              </a:ext>
            </a:extLst>
          </p:cNvPr>
          <p:cNvSpPr/>
          <p:nvPr/>
        </p:nvSpPr>
        <p:spPr>
          <a:xfrm>
            <a:off x="9704956" y="3876733"/>
            <a:ext cx="2121778" cy="186910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a:extLst>
              <a:ext uri="{FF2B5EF4-FFF2-40B4-BE49-F238E27FC236}">
                <a16:creationId xmlns:a16="http://schemas.microsoft.com/office/drawing/2014/main" id="{AAEAD2EE-4A77-4261-86F9-5ED1E66A85CA}"/>
              </a:ext>
            </a:extLst>
          </p:cNvPr>
          <p:cNvSpPr txBox="1"/>
          <p:nvPr/>
        </p:nvSpPr>
        <p:spPr>
          <a:xfrm>
            <a:off x="9828640" y="4016377"/>
            <a:ext cx="1874410" cy="584775"/>
          </a:xfrm>
          <a:prstGeom prst="rect">
            <a:avLst/>
          </a:prstGeom>
          <a:noFill/>
        </p:spPr>
        <p:txBody>
          <a:bodyPr wrap="square">
            <a:spAutoFit/>
          </a:bodyPr>
          <a:lstStyle/>
          <a:p>
            <a:pPr algn="ctr"/>
            <a:r>
              <a:rPr lang="en-US" sz="1600" b="1" kern="0" dirty="0">
                <a:solidFill>
                  <a:srgbClr val="1D2C93"/>
                </a:solidFill>
                <a:effectLst/>
                <a:latin typeface="+mj-lt"/>
                <a:ea typeface="Times New Roman" panose="02020603050405020304" pitchFamily="18" charset="0"/>
              </a:rPr>
              <a:t>Food Fellowship Afterwards</a:t>
            </a:r>
          </a:p>
        </p:txBody>
      </p:sp>
      <p:sp>
        <p:nvSpPr>
          <p:cNvPr id="2" name="TextBox 1">
            <a:extLst>
              <a:ext uri="{FF2B5EF4-FFF2-40B4-BE49-F238E27FC236}">
                <a16:creationId xmlns:a16="http://schemas.microsoft.com/office/drawing/2014/main" id="{B279A87B-E08C-03BD-8977-1CA1769F232C}"/>
              </a:ext>
            </a:extLst>
          </p:cNvPr>
          <p:cNvSpPr txBox="1"/>
          <p:nvPr/>
        </p:nvSpPr>
        <p:spPr>
          <a:xfrm>
            <a:off x="8577252" y="6299284"/>
            <a:ext cx="2901280" cy="230832"/>
          </a:xfrm>
          <a:prstGeom prst="rect">
            <a:avLst/>
          </a:prstGeom>
          <a:noFill/>
        </p:spPr>
        <p:txBody>
          <a:bodyPr wrap="square">
            <a:spAutoFit/>
          </a:bodyPr>
          <a:lstStyle/>
          <a:p>
            <a:r>
              <a:rPr lang="en-US" sz="900" b="0" i="0" dirty="0">
                <a:effectLst/>
                <a:latin typeface="Roboto" panose="02000000000000000000" pitchFamily="2" charset="0"/>
              </a:rPr>
              <a:t>© 2024 </a:t>
            </a:r>
            <a:r>
              <a:rPr lang="en-US" sz="900" b="0" i="0" dirty="0">
                <a:solidFill>
                  <a:schemeClr val="accent1"/>
                </a:solidFill>
                <a:effectLst/>
                <a:latin typeface="Roboto" panose="02000000000000000000" pitchFamily="2" charset="0"/>
              </a:rPr>
              <a:t>Power2ChangeCrusades</a:t>
            </a:r>
            <a:r>
              <a:rPr lang="en-US" sz="900" b="0" i="0" dirty="0">
                <a:effectLst/>
                <a:latin typeface="Roboto" panose="02000000000000000000" pitchFamily="2" charset="0"/>
              </a:rPr>
              <a:t>. All Rights Reserved</a:t>
            </a:r>
            <a:endParaRPr lang="en-US" sz="900" dirty="0"/>
          </a:p>
        </p:txBody>
      </p:sp>
    </p:spTree>
    <p:extLst>
      <p:ext uri="{BB962C8B-B14F-4D97-AF65-F5344CB8AC3E}">
        <p14:creationId xmlns:p14="http://schemas.microsoft.com/office/powerpoint/2010/main" val="33162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94820C-A46D-42EF-84BA-ED6DB51CB1F4}"/>
              </a:ext>
            </a:extLst>
          </p:cNvPr>
          <p:cNvCxnSpPr>
            <a:cxnSpLocks/>
          </p:cNvCxnSpPr>
          <p:nvPr/>
        </p:nvCxnSpPr>
        <p:spPr>
          <a:xfrm>
            <a:off x="1185863" y="6553200"/>
            <a:ext cx="10570368" cy="0"/>
          </a:xfrm>
          <a:prstGeom prst="line">
            <a:avLst/>
          </a:prstGeom>
          <a:ln w="25400">
            <a:gradFill flip="none" rotWithShape="1">
              <a:gsLst>
                <a:gs pos="0">
                  <a:schemeClr val="accent1"/>
                </a:gs>
                <a:gs pos="100000">
                  <a:srgbClr val="1D2C93"/>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F74670E-86B7-4097-9807-FE134E870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306220"/>
            <a:ext cx="638626" cy="493960"/>
          </a:xfrm>
          <a:prstGeom prst="rect">
            <a:avLst/>
          </a:prstGeom>
        </p:spPr>
      </p:pic>
      <p:sp>
        <p:nvSpPr>
          <p:cNvPr id="4" name="TextBox 3">
            <a:extLst>
              <a:ext uri="{FF2B5EF4-FFF2-40B4-BE49-F238E27FC236}">
                <a16:creationId xmlns:a16="http://schemas.microsoft.com/office/drawing/2014/main" id="{7EA12A83-1CD2-4EDA-AA03-132F989FB589}"/>
              </a:ext>
            </a:extLst>
          </p:cNvPr>
          <p:cNvSpPr txBox="1"/>
          <p:nvPr/>
        </p:nvSpPr>
        <p:spPr>
          <a:xfrm>
            <a:off x="11486018" y="6276201"/>
            <a:ext cx="248782" cy="276999"/>
          </a:xfrm>
          <a:prstGeom prst="rect">
            <a:avLst/>
          </a:prstGeom>
          <a:noFill/>
        </p:spPr>
        <p:txBody>
          <a:bodyPr wrap="square" rtlCol="0">
            <a:spAutoFit/>
          </a:bodyPr>
          <a:lstStyle/>
          <a:p>
            <a:pPr algn="ctr"/>
            <a:fld id="{DD8C02ED-975E-455F-B5D4-414732104D72}" type="slidenum">
              <a:rPr lang="en-US" sz="1200" b="1" smtClean="0">
                <a:latin typeface="+mj-lt"/>
              </a:rPr>
              <a:pPr algn="ctr"/>
              <a:t>3</a:t>
            </a:fld>
            <a:endParaRPr lang="en-US" sz="1200" b="1" dirty="0">
              <a:latin typeface="+mj-lt"/>
            </a:endParaRPr>
          </a:p>
        </p:txBody>
      </p:sp>
      <p:sp>
        <p:nvSpPr>
          <p:cNvPr id="6" name="TextBox 5">
            <a:extLst>
              <a:ext uri="{FF2B5EF4-FFF2-40B4-BE49-F238E27FC236}">
                <a16:creationId xmlns:a16="http://schemas.microsoft.com/office/drawing/2014/main" id="{E67D8980-A949-41FB-A6B8-70A70C6DABA6}"/>
              </a:ext>
            </a:extLst>
          </p:cNvPr>
          <p:cNvSpPr txBox="1"/>
          <p:nvPr/>
        </p:nvSpPr>
        <p:spPr>
          <a:xfrm>
            <a:off x="2288721" y="327884"/>
            <a:ext cx="7614558" cy="1117101"/>
          </a:xfrm>
          <a:prstGeom prst="rect">
            <a:avLst/>
          </a:prstGeom>
          <a:noFill/>
        </p:spPr>
        <p:txBody>
          <a:bodyPr wrap="square">
            <a:spAutoFit/>
          </a:bodyPr>
          <a:lstStyle/>
          <a:p>
            <a:pPr marL="0" marR="0" algn="ctr">
              <a:lnSpc>
                <a:spcPct val="107000"/>
              </a:lnSpc>
              <a:spcBef>
                <a:spcPts val="0"/>
              </a:spcBef>
              <a:spcAft>
                <a:spcPts val="800"/>
              </a:spcAft>
            </a:pPr>
            <a:r>
              <a:rPr lang="en-US" sz="3200" b="1" kern="0" dirty="0">
                <a:solidFill>
                  <a:srgbClr val="26282A"/>
                </a:solidFill>
                <a:effectLst/>
                <a:latin typeface="+mj-lt"/>
                <a:ea typeface="Times New Roman" panose="02020603050405020304" pitchFamily="18" charset="0"/>
                <a:cs typeface="Times New Roman" panose="02020603050405020304" pitchFamily="18" charset="0"/>
              </a:rPr>
              <a:t>Focus Points Of Encounter Jesus 2024 </a:t>
            </a:r>
            <a:r>
              <a:rPr lang="en-US" sz="3200" b="1" kern="0" dirty="0">
                <a:solidFill>
                  <a:srgbClr val="1D2C93"/>
                </a:solidFill>
                <a:effectLst/>
                <a:latin typeface="+mj-lt"/>
                <a:ea typeface="Times New Roman" panose="02020603050405020304" pitchFamily="18" charset="0"/>
                <a:cs typeface="Times New Roman" panose="02020603050405020304" pitchFamily="18" charset="0"/>
              </a:rPr>
              <a:t>Presented By Power 2 Change Crusades </a:t>
            </a:r>
            <a:endParaRPr lang="en-US" sz="2400" b="1" kern="100" dirty="0">
              <a:solidFill>
                <a:srgbClr val="1D2C93"/>
              </a:solidFill>
              <a:effectLst/>
              <a:latin typeface="+mj-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FF9D875-CC3F-CD6B-BBFD-E3B84E56D4DF}"/>
              </a:ext>
            </a:extLst>
          </p:cNvPr>
          <p:cNvSpPr/>
          <p:nvPr/>
        </p:nvSpPr>
        <p:spPr>
          <a:xfrm>
            <a:off x="266700" y="1583703"/>
            <a:ext cx="3815487" cy="2274469"/>
          </a:xfrm>
          <a:prstGeom prst="roundRect">
            <a:avLst>
              <a:gd name="adj" fmla="val 5999"/>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Rectangle: Rounded Corners 10">
            <a:extLst>
              <a:ext uri="{FF2B5EF4-FFF2-40B4-BE49-F238E27FC236}">
                <a16:creationId xmlns:a16="http://schemas.microsoft.com/office/drawing/2014/main" id="{415E960E-DE7D-08BE-464F-49BC8AD1E74F}"/>
              </a:ext>
            </a:extLst>
          </p:cNvPr>
          <p:cNvSpPr/>
          <p:nvPr/>
        </p:nvSpPr>
        <p:spPr>
          <a:xfrm>
            <a:off x="4188257" y="1583703"/>
            <a:ext cx="3815487" cy="2274469"/>
          </a:xfrm>
          <a:prstGeom prst="roundRect">
            <a:avLst>
              <a:gd name="adj" fmla="val 5999"/>
            </a:avLst>
          </a:prstGeom>
          <a:gradFill>
            <a:gsLst>
              <a:gs pos="0">
                <a:srgbClr val="1E73BE"/>
              </a:gs>
              <a:gs pos="49500">
                <a:srgbClr val="03A0E5"/>
              </a:gs>
              <a:gs pos="100000">
                <a:srgbClr val="1D2C93"/>
              </a:gs>
            </a:gsLst>
            <a:lin ang="5400000" scaled="1"/>
          </a:gra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2" name="Rectangle: Rounded Corners 11">
            <a:extLst>
              <a:ext uri="{FF2B5EF4-FFF2-40B4-BE49-F238E27FC236}">
                <a16:creationId xmlns:a16="http://schemas.microsoft.com/office/drawing/2014/main" id="{D6DD233E-239B-C5C6-F1CF-FE893EB0D146}"/>
              </a:ext>
            </a:extLst>
          </p:cNvPr>
          <p:cNvSpPr/>
          <p:nvPr/>
        </p:nvSpPr>
        <p:spPr>
          <a:xfrm>
            <a:off x="8109813" y="1583703"/>
            <a:ext cx="3815487" cy="2274469"/>
          </a:xfrm>
          <a:prstGeom prst="roundRect">
            <a:avLst>
              <a:gd name="adj" fmla="val 5999"/>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8" name="Rectangle: Rounded Corners 17">
            <a:extLst>
              <a:ext uri="{FF2B5EF4-FFF2-40B4-BE49-F238E27FC236}">
                <a16:creationId xmlns:a16="http://schemas.microsoft.com/office/drawing/2014/main" id="{7C45521F-4F95-2CC6-23BD-26067A6651E7}"/>
              </a:ext>
            </a:extLst>
          </p:cNvPr>
          <p:cNvSpPr/>
          <p:nvPr/>
        </p:nvSpPr>
        <p:spPr>
          <a:xfrm>
            <a:off x="266700" y="3978647"/>
            <a:ext cx="3815487" cy="2274469"/>
          </a:xfrm>
          <a:prstGeom prst="roundRect">
            <a:avLst>
              <a:gd name="adj" fmla="val 5999"/>
            </a:avLst>
          </a:prstGeom>
          <a:gradFill>
            <a:gsLst>
              <a:gs pos="0">
                <a:srgbClr val="1E73BE"/>
              </a:gs>
              <a:gs pos="49500">
                <a:srgbClr val="03A0E5"/>
              </a:gs>
              <a:gs pos="100000">
                <a:srgbClr val="1D2C93"/>
              </a:gs>
            </a:gsLst>
            <a:lin ang="5400000" scaled="1"/>
          </a:gra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Rectangle: Rounded Corners 18">
            <a:extLst>
              <a:ext uri="{FF2B5EF4-FFF2-40B4-BE49-F238E27FC236}">
                <a16:creationId xmlns:a16="http://schemas.microsoft.com/office/drawing/2014/main" id="{752E483C-3EEE-3C71-3673-78E2C3484548}"/>
              </a:ext>
            </a:extLst>
          </p:cNvPr>
          <p:cNvSpPr/>
          <p:nvPr/>
        </p:nvSpPr>
        <p:spPr>
          <a:xfrm>
            <a:off x="4188257" y="3978647"/>
            <a:ext cx="3815487" cy="2274469"/>
          </a:xfrm>
          <a:prstGeom prst="roundRect">
            <a:avLst>
              <a:gd name="adj" fmla="val 5999"/>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2" name="TextBox 21">
            <a:extLst>
              <a:ext uri="{FF2B5EF4-FFF2-40B4-BE49-F238E27FC236}">
                <a16:creationId xmlns:a16="http://schemas.microsoft.com/office/drawing/2014/main" id="{A976A99D-74A1-5276-0143-11D981C9954A}"/>
              </a:ext>
            </a:extLst>
          </p:cNvPr>
          <p:cNvSpPr txBox="1"/>
          <p:nvPr/>
        </p:nvSpPr>
        <p:spPr>
          <a:xfrm>
            <a:off x="266700" y="2292253"/>
            <a:ext cx="1524727" cy="400110"/>
          </a:xfrm>
          <a:prstGeom prst="rect">
            <a:avLst/>
          </a:prstGeom>
          <a:noFill/>
        </p:spPr>
        <p:txBody>
          <a:bodyPr wrap="square">
            <a:spAutoFit/>
          </a:bodyPr>
          <a:lstStyle/>
          <a:p>
            <a:r>
              <a:rPr lang="en-US" sz="2000" b="1" kern="0" dirty="0">
                <a:solidFill>
                  <a:schemeClr val="accent1"/>
                </a:solidFill>
                <a:effectLst/>
                <a:latin typeface="+mj-lt"/>
                <a:ea typeface="Times New Roman" panose="02020603050405020304" pitchFamily="18" charset="0"/>
                <a:cs typeface="Times New Roman" panose="02020603050405020304" pitchFamily="18" charset="0"/>
              </a:rPr>
              <a:t>Evangelize </a:t>
            </a:r>
            <a:endParaRPr lang="en-US" sz="2000" dirty="0">
              <a:solidFill>
                <a:schemeClr val="accent1"/>
              </a:solidFill>
              <a:latin typeface="+mj-lt"/>
            </a:endParaRPr>
          </a:p>
        </p:txBody>
      </p:sp>
      <p:sp>
        <p:nvSpPr>
          <p:cNvPr id="25" name="TextBox 24">
            <a:extLst>
              <a:ext uri="{FF2B5EF4-FFF2-40B4-BE49-F238E27FC236}">
                <a16:creationId xmlns:a16="http://schemas.microsoft.com/office/drawing/2014/main" id="{1CFFB781-8D28-83F5-7731-D380D2EECC56}"/>
              </a:ext>
            </a:extLst>
          </p:cNvPr>
          <p:cNvSpPr txBox="1"/>
          <p:nvPr/>
        </p:nvSpPr>
        <p:spPr>
          <a:xfrm>
            <a:off x="266700" y="2694687"/>
            <a:ext cx="3815487" cy="808235"/>
          </a:xfrm>
          <a:prstGeom prst="rect">
            <a:avLst/>
          </a:prstGeom>
          <a:noFill/>
        </p:spPr>
        <p:txBody>
          <a:bodyPr wrap="square">
            <a:spAutoFit/>
          </a:bodyPr>
          <a:lstStyle/>
          <a:p>
            <a:pPr marL="0" marR="0">
              <a:lnSpc>
                <a:spcPct val="107000"/>
              </a:lnSpc>
              <a:spcBef>
                <a:spcPts val="0"/>
              </a:spcBef>
              <a:spcAft>
                <a:spcPts val="0"/>
              </a:spcAft>
            </a:pPr>
            <a:r>
              <a:rPr lang="en-US" sz="1100" kern="0" dirty="0">
                <a:solidFill>
                  <a:srgbClr val="1D2228"/>
                </a:solidFill>
                <a:effectLst/>
                <a:ea typeface="Times New Roman" panose="02020603050405020304" pitchFamily="18" charset="0"/>
                <a:cs typeface="Times New Roman" panose="02020603050405020304" pitchFamily="18" charset="0"/>
              </a:rPr>
              <a:t>Evangelism and bringing people to Christ in this Encounter Jesus </a:t>
            </a:r>
            <a:r>
              <a:rPr lang="en-US" sz="1100" b="1" kern="0" dirty="0">
                <a:solidFill>
                  <a:schemeClr val="accent1"/>
                </a:solidFill>
                <a:effectLst/>
                <a:ea typeface="Times New Roman" panose="02020603050405020304" pitchFamily="18" charset="0"/>
                <a:cs typeface="Times New Roman" panose="02020603050405020304" pitchFamily="18" charset="0"/>
              </a:rPr>
              <a:t>2024 </a:t>
            </a:r>
            <a:r>
              <a:rPr lang="en-US" sz="1100" kern="0" dirty="0">
                <a:solidFill>
                  <a:srgbClr val="1D2228"/>
                </a:solidFill>
                <a:effectLst/>
                <a:ea typeface="Times New Roman" panose="02020603050405020304" pitchFamily="18" charset="0"/>
                <a:cs typeface="Times New Roman" panose="02020603050405020304" pitchFamily="18" charset="0"/>
              </a:rPr>
              <a:t>is a main focus. Encounter Jesus </a:t>
            </a:r>
            <a:r>
              <a:rPr lang="en-US" sz="1100" b="1" kern="0" dirty="0">
                <a:solidFill>
                  <a:schemeClr val="accent1"/>
                </a:solidFill>
                <a:effectLst/>
                <a:ea typeface="Times New Roman" panose="02020603050405020304" pitchFamily="18" charset="0"/>
                <a:cs typeface="Times New Roman" panose="02020603050405020304" pitchFamily="18" charset="0"/>
              </a:rPr>
              <a:t>2024</a:t>
            </a:r>
            <a:r>
              <a:rPr lang="en-US" sz="1100" kern="0" dirty="0">
                <a:solidFill>
                  <a:srgbClr val="1D2228"/>
                </a:solidFill>
                <a:effectLst/>
                <a:ea typeface="Times New Roman" panose="02020603050405020304" pitchFamily="18" charset="0"/>
                <a:cs typeface="Times New Roman" panose="02020603050405020304" pitchFamily="18" charset="0"/>
              </a:rPr>
              <a:t> Flyers and invitations will be provided for evangelism by your church and or association. </a:t>
            </a:r>
            <a:endParaRPr lang="en-US" sz="1050" kern="100" dirty="0">
              <a:effectLs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08BD2AF-1B87-A80A-D95F-B3A38F8F2217}"/>
              </a:ext>
            </a:extLst>
          </p:cNvPr>
          <p:cNvSpPr txBox="1"/>
          <p:nvPr/>
        </p:nvSpPr>
        <p:spPr>
          <a:xfrm>
            <a:off x="4188257" y="2292253"/>
            <a:ext cx="1524727" cy="400110"/>
          </a:xfrm>
          <a:prstGeom prst="rect">
            <a:avLst/>
          </a:prstGeom>
          <a:noFill/>
        </p:spPr>
        <p:txBody>
          <a:bodyPr wrap="square">
            <a:spAutoFit/>
          </a:bodyPr>
          <a:lstStyle/>
          <a:p>
            <a:r>
              <a:rPr lang="en-US" sz="2000" b="1" kern="0" dirty="0">
                <a:solidFill>
                  <a:schemeClr val="bg1"/>
                </a:solidFill>
                <a:effectLst/>
                <a:latin typeface="+mj-lt"/>
                <a:ea typeface="Times New Roman" panose="02020603050405020304" pitchFamily="18" charset="0"/>
                <a:cs typeface="Times New Roman" panose="02020603050405020304" pitchFamily="18" charset="0"/>
              </a:rPr>
              <a:t>Equip </a:t>
            </a:r>
          </a:p>
        </p:txBody>
      </p:sp>
      <p:sp>
        <p:nvSpPr>
          <p:cNvPr id="31" name="TextBox 30">
            <a:extLst>
              <a:ext uri="{FF2B5EF4-FFF2-40B4-BE49-F238E27FC236}">
                <a16:creationId xmlns:a16="http://schemas.microsoft.com/office/drawing/2014/main" id="{99152116-C98E-B5EB-9D4C-34169298542A}"/>
              </a:ext>
            </a:extLst>
          </p:cNvPr>
          <p:cNvSpPr txBox="1"/>
          <p:nvPr/>
        </p:nvSpPr>
        <p:spPr>
          <a:xfrm>
            <a:off x="4188257" y="2694687"/>
            <a:ext cx="3815487" cy="808235"/>
          </a:xfrm>
          <a:prstGeom prst="rect">
            <a:avLst/>
          </a:prstGeom>
          <a:noFill/>
        </p:spPr>
        <p:txBody>
          <a:bodyPr wrap="square">
            <a:spAutoFit/>
          </a:bodyPr>
          <a:lstStyle/>
          <a:p>
            <a:pPr marL="0" marR="0">
              <a:lnSpc>
                <a:spcPct val="107000"/>
              </a:lnSpc>
              <a:spcBef>
                <a:spcPts val="0"/>
              </a:spcBef>
              <a:spcAft>
                <a:spcPts val="0"/>
              </a:spcAft>
            </a:pPr>
            <a:r>
              <a:rPr lang="en-US" sz="1100" kern="0" dirty="0">
                <a:solidFill>
                  <a:schemeClr val="bg1"/>
                </a:solidFill>
                <a:effectLst/>
                <a:ea typeface="Times New Roman" panose="02020603050405020304" pitchFamily="18" charset="0"/>
                <a:cs typeface="Times New Roman" panose="02020603050405020304" pitchFamily="18" charset="0"/>
              </a:rPr>
              <a:t>Equipping Evangelism Trainings will be created by Pastor Jim Daugherty and will be made available </a:t>
            </a:r>
            <a:r>
              <a:rPr lang="en-US" sz="1100" b="1" kern="0" dirty="0">
                <a:solidFill>
                  <a:schemeClr val="bg1"/>
                </a:solidFill>
                <a:effectLst/>
                <a:ea typeface="Times New Roman" panose="02020603050405020304" pitchFamily="18" charset="0"/>
                <a:cs typeface="Times New Roman" panose="02020603050405020304" pitchFamily="18" charset="0"/>
              </a:rPr>
              <a:t>4</a:t>
            </a:r>
            <a:r>
              <a:rPr lang="en-US" sz="1100" kern="0" dirty="0">
                <a:solidFill>
                  <a:schemeClr val="bg1"/>
                </a:solidFill>
                <a:effectLst/>
                <a:ea typeface="Times New Roman" panose="02020603050405020304" pitchFamily="18" charset="0"/>
                <a:cs typeface="Times New Roman" panose="02020603050405020304" pitchFamily="18" charset="0"/>
              </a:rPr>
              <a:t> weeks prior the Encounter Jesus </a:t>
            </a:r>
            <a:r>
              <a:rPr lang="en-US" sz="1100" b="1" kern="0" dirty="0">
                <a:solidFill>
                  <a:schemeClr val="bg1"/>
                </a:solidFill>
                <a:effectLst/>
                <a:ea typeface="Times New Roman" panose="02020603050405020304" pitchFamily="18" charset="0"/>
                <a:cs typeface="Times New Roman" panose="02020603050405020304" pitchFamily="18" charset="0"/>
              </a:rPr>
              <a:t>2024</a:t>
            </a:r>
            <a:r>
              <a:rPr lang="en-US" sz="1100" kern="0" dirty="0">
                <a:solidFill>
                  <a:schemeClr val="bg1"/>
                </a:solidFill>
                <a:effectLst/>
                <a:ea typeface="Times New Roman" panose="02020603050405020304" pitchFamily="18" charset="0"/>
                <a:cs typeface="Times New Roman" panose="02020603050405020304" pitchFamily="18" charset="0"/>
              </a:rPr>
              <a:t>. The trainings are at </a:t>
            </a:r>
            <a:r>
              <a:rPr lang="en-US" sz="1100" b="1" kern="0" dirty="0">
                <a:solidFill>
                  <a:schemeClr val="bg1"/>
                </a:solidFill>
                <a:effectLst/>
                <a:ea typeface="Times New Roman" panose="02020603050405020304" pitchFamily="18" charset="0"/>
                <a:cs typeface="Times New Roman" panose="02020603050405020304" pitchFamily="18" charset="0"/>
              </a:rPr>
              <a:t>Power2Change.Org</a:t>
            </a:r>
            <a:endParaRPr lang="en-US" sz="1050" b="1" kern="100" dirty="0">
              <a:solidFill>
                <a:schemeClr val="bg1"/>
              </a:solidFill>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F9AB6B06-56AC-C2E1-5106-0A6858666037}"/>
              </a:ext>
            </a:extLst>
          </p:cNvPr>
          <p:cNvSpPr txBox="1"/>
          <p:nvPr/>
        </p:nvSpPr>
        <p:spPr>
          <a:xfrm>
            <a:off x="8109813" y="2292253"/>
            <a:ext cx="1524727" cy="400110"/>
          </a:xfrm>
          <a:prstGeom prst="rect">
            <a:avLst/>
          </a:prstGeom>
          <a:noFill/>
        </p:spPr>
        <p:txBody>
          <a:bodyPr wrap="square">
            <a:spAutoFit/>
          </a:bodyPr>
          <a:lstStyle/>
          <a:p>
            <a:r>
              <a:rPr lang="en-US" sz="2000" b="1" kern="0" dirty="0">
                <a:solidFill>
                  <a:schemeClr val="accent1"/>
                </a:solidFill>
                <a:effectLst/>
                <a:latin typeface="+mj-lt"/>
                <a:ea typeface="Times New Roman" panose="02020603050405020304" pitchFamily="18" charset="0"/>
                <a:cs typeface="Times New Roman" panose="02020603050405020304" pitchFamily="18" charset="0"/>
              </a:rPr>
              <a:t>Engage </a:t>
            </a:r>
          </a:p>
        </p:txBody>
      </p:sp>
      <p:sp>
        <p:nvSpPr>
          <p:cNvPr id="37" name="TextBox 36">
            <a:extLst>
              <a:ext uri="{FF2B5EF4-FFF2-40B4-BE49-F238E27FC236}">
                <a16:creationId xmlns:a16="http://schemas.microsoft.com/office/drawing/2014/main" id="{E73BCD16-69CC-B28B-2631-B1C43C291DD3}"/>
              </a:ext>
            </a:extLst>
          </p:cNvPr>
          <p:cNvSpPr txBox="1"/>
          <p:nvPr/>
        </p:nvSpPr>
        <p:spPr>
          <a:xfrm>
            <a:off x="8109813" y="2694687"/>
            <a:ext cx="3815487" cy="1170513"/>
          </a:xfrm>
          <a:prstGeom prst="rect">
            <a:avLst/>
          </a:prstGeom>
          <a:noFill/>
        </p:spPr>
        <p:txBody>
          <a:bodyPr wrap="square">
            <a:spAutoFit/>
          </a:bodyPr>
          <a:lstStyle/>
          <a:p>
            <a:pPr marL="0" marR="0">
              <a:lnSpc>
                <a:spcPct val="107000"/>
              </a:lnSpc>
              <a:spcBef>
                <a:spcPts val="0"/>
              </a:spcBef>
              <a:spcAft>
                <a:spcPts val="0"/>
              </a:spcAft>
            </a:pPr>
            <a:r>
              <a:rPr lang="en-US" sz="1100" kern="0" dirty="0">
                <a:solidFill>
                  <a:srgbClr val="1D2228"/>
                </a:solidFill>
                <a:effectLst/>
                <a:ea typeface="Times New Roman" panose="02020603050405020304" pitchFamily="18" charset="0"/>
                <a:cs typeface="Times New Roman" panose="02020603050405020304" pitchFamily="18" charset="0"/>
              </a:rPr>
              <a:t>Engaging the community with the Gospel as well as inviting the community to Encounter Jesus 24 is a focus while engaging in worship and engaging with Jesus. </a:t>
            </a:r>
          </a:p>
          <a:p>
            <a:pPr marL="0" marR="0">
              <a:lnSpc>
                <a:spcPct val="107000"/>
              </a:lnSpc>
              <a:spcBef>
                <a:spcPts val="0"/>
              </a:spcBef>
              <a:spcAft>
                <a:spcPts val="0"/>
              </a:spcAft>
            </a:pPr>
            <a:r>
              <a:rPr lang="en-US" sz="1100" b="1" kern="0" dirty="0">
                <a:solidFill>
                  <a:schemeClr val="accent1"/>
                </a:solidFill>
                <a:effectLst/>
                <a:ea typeface="Times New Roman" panose="02020603050405020304" pitchFamily="18" charset="0"/>
                <a:cs typeface="Times New Roman" panose="02020603050405020304" pitchFamily="18" charset="0"/>
              </a:rPr>
              <a:t>We will engage in prayer in the second half of Encounter Jesus 2024 to lift-up and minister to the needs of the body of Christ.</a:t>
            </a:r>
            <a:endParaRPr lang="en-US" sz="1050" b="1" kern="100" dirty="0">
              <a:solidFill>
                <a:schemeClr val="accent1"/>
              </a:solidFill>
              <a:effectLst/>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CE3DA3F1-6107-FC39-987D-B43233BC8A2F}"/>
              </a:ext>
            </a:extLst>
          </p:cNvPr>
          <p:cNvSpPr txBox="1"/>
          <p:nvPr/>
        </p:nvSpPr>
        <p:spPr>
          <a:xfrm>
            <a:off x="266700" y="4626025"/>
            <a:ext cx="1524727" cy="400110"/>
          </a:xfrm>
          <a:prstGeom prst="rect">
            <a:avLst/>
          </a:prstGeom>
          <a:noFill/>
        </p:spPr>
        <p:txBody>
          <a:bodyPr wrap="square">
            <a:spAutoFit/>
          </a:bodyPr>
          <a:lstStyle/>
          <a:p>
            <a:r>
              <a:rPr lang="en-US" sz="2000" b="1" kern="0" dirty="0">
                <a:solidFill>
                  <a:schemeClr val="bg1"/>
                </a:solidFill>
                <a:effectLst/>
                <a:latin typeface="+mj-lt"/>
                <a:ea typeface="Times New Roman" panose="02020603050405020304" pitchFamily="18" charset="0"/>
                <a:cs typeface="Times New Roman" panose="02020603050405020304" pitchFamily="18" charset="0"/>
              </a:rPr>
              <a:t>Encourage </a:t>
            </a:r>
          </a:p>
        </p:txBody>
      </p:sp>
      <p:sp>
        <p:nvSpPr>
          <p:cNvPr id="41" name="TextBox 40">
            <a:extLst>
              <a:ext uri="{FF2B5EF4-FFF2-40B4-BE49-F238E27FC236}">
                <a16:creationId xmlns:a16="http://schemas.microsoft.com/office/drawing/2014/main" id="{D0D90303-E96B-7CBE-631A-68D31D18A86D}"/>
              </a:ext>
            </a:extLst>
          </p:cNvPr>
          <p:cNvSpPr txBox="1"/>
          <p:nvPr/>
        </p:nvSpPr>
        <p:spPr>
          <a:xfrm>
            <a:off x="266700" y="5028459"/>
            <a:ext cx="3815487" cy="808235"/>
          </a:xfrm>
          <a:prstGeom prst="rect">
            <a:avLst/>
          </a:prstGeom>
          <a:noFill/>
        </p:spPr>
        <p:txBody>
          <a:bodyPr wrap="square">
            <a:spAutoFit/>
          </a:bodyPr>
          <a:lstStyle/>
          <a:p>
            <a:pPr marL="0" marR="0">
              <a:lnSpc>
                <a:spcPct val="107000"/>
              </a:lnSpc>
              <a:spcBef>
                <a:spcPts val="0"/>
              </a:spcBef>
              <a:spcAft>
                <a:spcPts val="0"/>
              </a:spcAft>
            </a:pPr>
            <a:r>
              <a:rPr lang="en-US" sz="1100" kern="0" dirty="0">
                <a:solidFill>
                  <a:schemeClr val="bg1"/>
                </a:solidFill>
                <a:effectLst/>
                <a:ea typeface="Times New Roman" panose="02020603050405020304" pitchFamily="18" charset="0"/>
                <a:cs typeface="Times New Roman" panose="02020603050405020304" pitchFamily="18" charset="0"/>
              </a:rPr>
              <a:t>Encouragement in Encounter Jesus </a:t>
            </a:r>
            <a:r>
              <a:rPr lang="en-US" sz="1100" b="1" kern="0" dirty="0">
                <a:solidFill>
                  <a:schemeClr val="bg1"/>
                </a:solidFill>
                <a:effectLst/>
                <a:ea typeface="Times New Roman" panose="02020603050405020304" pitchFamily="18" charset="0"/>
                <a:cs typeface="Times New Roman" panose="02020603050405020304" pitchFamily="18" charset="0"/>
              </a:rPr>
              <a:t>24</a:t>
            </a:r>
            <a:r>
              <a:rPr lang="en-US" sz="1100" kern="0" dirty="0">
                <a:solidFill>
                  <a:schemeClr val="bg1"/>
                </a:solidFill>
                <a:effectLst/>
                <a:ea typeface="Times New Roman" panose="02020603050405020304" pitchFamily="18" charset="0"/>
                <a:cs typeface="Times New Roman" panose="02020603050405020304" pitchFamily="18" charset="0"/>
              </a:rPr>
              <a:t> will be throughout as we partner for the gospel in your community and see God’s church be used for Christ to make disciples as Jesus commands.</a:t>
            </a:r>
            <a:endParaRPr lang="en-US" sz="1050" kern="100" dirty="0">
              <a:solidFill>
                <a:schemeClr val="bg1"/>
              </a:solidFill>
              <a:effectLs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85C2585A-D391-FECF-E9A9-A63D683D7EB4}"/>
              </a:ext>
            </a:extLst>
          </p:cNvPr>
          <p:cNvSpPr txBox="1"/>
          <p:nvPr/>
        </p:nvSpPr>
        <p:spPr>
          <a:xfrm>
            <a:off x="4188257" y="4626025"/>
            <a:ext cx="1524727" cy="400110"/>
          </a:xfrm>
          <a:prstGeom prst="rect">
            <a:avLst/>
          </a:prstGeom>
          <a:noFill/>
        </p:spPr>
        <p:txBody>
          <a:bodyPr wrap="square">
            <a:spAutoFit/>
          </a:bodyPr>
          <a:lstStyle>
            <a:defPPr>
              <a:defRPr lang="en-US"/>
            </a:defPPr>
            <a:lvl1pPr>
              <a:defRPr sz="2000" b="1" kern="0">
                <a:solidFill>
                  <a:schemeClr val="accent1"/>
                </a:solidFill>
                <a:effectLst/>
                <a:latin typeface="+mj-lt"/>
                <a:ea typeface="Times New Roman" panose="02020603050405020304" pitchFamily="18" charset="0"/>
                <a:cs typeface="Times New Roman" panose="02020603050405020304" pitchFamily="18" charset="0"/>
              </a:defRPr>
            </a:lvl1pPr>
          </a:lstStyle>
          <a:p>
            <a:r>
              <a:rPr lang="en-US" dirty="0"/>
              <a:t>Empower </a:t>
            </a:r>
          </a:p>
        </p:txBody>
      </p:sp>
      <p:sp>
        <p:nvSpPr>
          <p:cNvPr id="45" name="TextBox 44">
            <a:extLst>
              <a:ext uri="{FF2B5EF4-FFF2-40B4-BE49-F238E27FC236}">
                <a16:creationId xmlns:a16="http://schemas.microsoft.com/office/drawing/2014/main" id="{25A7F115-C607-6897-D933-8016949FE6A9}"/>
              </a:ext>
            </a:extLst>
          </p:cNvPr>
          <p:cNvSpPr txBox="1"/>
          <p:nvPr/>
        </p:nvSpPr>
        <p:spPr>
          <a:xfrm>
            <a:off x="4188257" y="5028459"/>
            <a:ext cx="3815487" cy="627095"/>
          </a:xfrm>
          <a:prstGeom prst="rect">
            <a:avLst/>
          </a:prstGeom>
          <a:noFill/>
        </p:spPr>
        <p:txBody>
          <a:bodyPr wrap="square">
            <a:spAutoFit/>
          </a:bodyPr>
          <a:lstStyle>
            <a:defPPr>
              <a:defRPr lang="en-US"/>
            </a:defPPr>
            <a:lvl1pPr marR="0">
              <a:lnSpc>
                <a:spcPct val="107000"/>
              </a:lnSpc>
              <a:spcBef>
                <a:spcPts val="0"/>
              </a:spcBef>
              <a:spcAft>
                <a:spcPts val="0"/>
              </a:spcAft>
              <a:defRPr sz="1100" kern="0">
                <a:solidFill>
                  <a:srgbClr val="1D2228"/>
                </a:solidFill>
                <a:effectLst/>
                <a:ea typeface="Times New Roman" panose="02020603050405020304" pitchFamily="18" charset="0"/>
                <a:cs typeface="Times New Roman" panose="02020603050405020304" pitchFamily="18" charset="0"/>
              </a:defRPr>
            </a:lvl1pPr>
          </a:lstStyle>
          <a:p>
            <a:r>
              <a:rPr lang="en-US" dirty="0"/>
              <a:t>Your church worship team, church leaders and church members will be empowered by Christ to serve Him and do a mighty work for God’s glory in Encounter Jesus 2024.</a:t>
            </a:r>
          </a:p>
        </p:txBody>
      </p:sp>
      <p:pic>
        <p:nvPicPr>
          <p:cNvPr id="49" name="Graphic 48">
            <a:extLst>
              <a:ext uri="{FF2B5EF4-FFF2-40B4-BE49-F238E27FC236}">
                <a16:creationId xmlns:a16="http://schemas.microsoft.com/office/drawing/2014/main" id="{5555F928-9309-CD62-F9D1-A92332348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2838" y="4109632"/>
            <a:ext cx="547200" cy="547200"/>
          </a:xfrm>
          <a:prstGeom prst="rect">
            <a:avLst/>
          </a:prstGeom>
        </p:spPr>
      </p:pic>
      <p:pic>
        <p:nvPicPr>
          <p:cNvPr id="51" name="Graphic 50">
            <a:extLst>
              <a:ext uri="{FF2B5EF4-FFF2-40B4-BE49-F238E27FC236}">
                <a16:creationId xmlns:a16="http://schemas.microsoft.com/office/drawing/2014/main" id="{4C9DC116-E3F4-44B9-73C1-C1E0C2A39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943" y="4109632"/>
            <a:ext cx="547200" cy="547200"/>
          </a:xfrm>
          <a:prstGeom prst="rect">
            <a:avLst/>
          </a:prstGeom>
        </p:spPr>
      </p:pic>
      <p:pic>
        <p:nvPicPr>
          <p:cNvPr id="53" name="Graphic 52">
            <a:extLst>
              <a:ext uri="{FF2B5EF4-FFF2-40B4-BE49-F238E27FC236}">
                <a16:creationId xmlns:a16="http://schemas.microsoft.com/office/drawing/2014/main" id="{3BF6AD4C-AD5B-3074-9C46-C79DEF85DF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2714" y="1783455"/>
            <a:ext cx="548642" cy="548642"/>
          </a:xfrm>
          <a:prstGeom prst="rect">
            <a:avLst/>
          </a:prstGeom>
        </p:spPr>
      </p:pic>
      <p:pic>
        <p:nvPicPr>
          <p:cNvPr id="55" name="Graphic 54">
            <a:extLst>
              <a:ext uri="{FF2B5EF4-FFF2-40B4-BE49-F238E27FC236}">
                <a16:creationId xmlns:a16="http://schemas.microsoft.com/office/drawing/2014/main" id="{C3341DD0-13AB-CE66-22D6-83BC3BA313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7358" y="1783455"/>
            <a:ext cx="548642" cy="548642"/>
          </a:xfrm>
          <a:prstGeom prst="rect">
            <a:avLst/>
          </a:prstGeom>
        </p:spPr>
      </p:pic>
      <p:pic>
        <p:nvPicPr>
          <p:cNvPr id="57" name="Graphic 56">
            <a:extLst>
              <a:ext uri="{FF2B5EF4-FFF2-40B4-BE49-F238E27FC236}">
                <a16:creationId xmlns:a16="http://schemas.microsoft.com/office/drawing/2014/main" id="{32691E39-3436-FD44-8EB5-46EEF79163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6700" y="1783455"/>
            <a:ext cx="548642" cy="548642"/>
          </a:xfrm>
          <a:prstGeom prst="rect">
            <a:avLst/>
          </a:prstGeom>
        </p:spPr>
      </p:pic>
      <p:sp>
        <p:nvSpPr>
          <p:cNvPr id="58" name="TextBox 57">
            <a:extLst>
              <a:ext uri="{FF2B5EF4-FFF2-40B4-BE49-F238E27FC236}">
                <a16:creationId xmlns:a16="http://schemas.microsoft.com/office/drawing/2014/main" id="{3311B503-FAA5-1017-5A64-F36A4C71EE57}"/>
              </a:ext>
            </a:extLst>
          </p:cNvPr>
          <p:cNvSpPr txBox="1"/>
          <p:nvPr/>
        </p:nvSpPr>
        <p:spPr>
          <a:xfrm>
            <a:off x="2519364" y="1585369"/>
            <a:ext cx="1562824" cy="932371"/>
          </a:xfrm>
          <a:prstGeom prst="rect">
            <a:avLst/>
          </a:prstGeom>
          <a:noFill/>
        </p:spPr>
        <p:txBody>
          <a:bodyPr wrap="square">
            <a:spAutoFit/>
          </a:bodyPr>
          <a:lstStyle/>
          <a:p>
            <a:pPr marL="0" marR="0" algn="r">
              <a:lnSpc>
                <a:spcPct val="107000"/>
              </a:lnSpc>
              <a:spcBef>
                <a:spcPts val="0"/>
              </a:spcBef>
              <a:spcAft>
                <a:spcPts val="800"/>
              </a:spcAft>
            </a:pPr>
            <a:r>
              <a:rPr lang="en-US" sz="5400" b="1" kern="0" dirty="0">
                <a:solidFill>
                  <a:schemeClr val="accent1">
                    <a:alpha val="20000"/>
                  </a:schemeClr>
                </a:solidFill>
                <a:effectLst/>
                <a:latin typeface="+mj-lt"/>
                <a:ea typeface="Times New Roman" panose="02020603050405020304" pitchFamily="18" charset="0"/>
                <a:cs typeface="Times New Roman" panose="02020603050405020304" pitchFamily="18" charset="0"/>
              </a:rPr>
              <a:t>01</a:t>
            </a:r>
            <a:endParaRPr lang="en-US" sz="4400" b="1" kern="100" dirty="0">
              <a:solidFill>
                <a:schemeClr val="accent1">
                  <a:alpha val="20000"/>
                </a:schemeClr>
              </a:solidFill>
              <a:effectLst/>
              <a:latin typeface="+mj-lt"/>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7171C609-3146-6257-5874-28DF45B893CE}"/>
              </a:ext>
            </a:extLst>
          </p:cNvPr>
          <p:cNvSpPr txBox="1"/>
          <p:nvPr/>
        </p:nvSpPr>
        <p:spPr>
          <a:xfrm>
            <a:off x="6440920" y="1585369"/>
            <a:ext cx="1562824" cy="932371"/>
          </a:xfrm>
          <a:prstGeom prst="rect">
            <a:avLst/>
          </a:prstGeom>
          <a:noFill/>
        </p:spPr>
        <p:txBody>
          <a:bodyPr wrap="square">
            <a:spAutoFit/>
          </a:bodyPr>
          <a:lstStyle/>
          <a:p>
            <a:pPr marL="0" marR="0" algn="r">
              <a:lnSpc>
                <a:spcPct val="107000"/>
              </a:lnSpc>
              <a:spcBef>
                <a:spcPts val="0"/>
              </a:spcBef>
              <a:spcAft>
                <a:spcPts val="800"/>
              </a:spcAft>
            </a:pPr>
            <a:r>
              <a:rPr lang="en-US" sz="5400" b="1" kern="0" dirty="0">
                <a:solidFill>
                  <a:schemeClr val="bg1">
                    <a:alpha val="20000"/>
                  </a:schemeClr>
                </a:solidFill>
                <a:effectLst/>
                <a:latin typeface="+mj-lt"/>
                <a:ea typeface="Times New Roman" panose="02020603050405020304" pitchFamily="18" charset="0"/>
                <a:cs typeface="Times New Roman" panose="02020603050405020304" pitchFamily="18" charset="0"/>
              </a:rPr>
              <a:t>02</a:t>
            </a:r>
            <a:endParaRPr lang="en-US" sz="4400" b="1" kern="100" dirty="0">
              <a:solidFill>
                <a:schemeClr val="bg1">
                  <a:alpha val="20000"/>
                </a:schemeClr>
              </a:solidFill>
              <a:effectLst/>
              <a:latin typeface="+mj-lt"/>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D7A5547D-9AC6-09A4-3E8C-A0E166D9BF9F}"/>
              </a:ext>
            </a:extLst>
          </p:cNvPr>
          <p:cNvSpPr txBox="1"/>
          <p:nvPr/>
        </p:nvSpPr>
        <p:spPr>
          <a:xfrm>
            <a:off x="10362476" y="1585369"/>
            <a:ext cx="1562824" cy="932371"/>
          </a:xfrm>
          <a:prstGeom prst="rect">
            <a:avLst/>
          </a:prstGeom>
          <a:noFill/>
        </p:spPr>
        <p:txBody>
          <a:bodyPr wrap="square">
            <a:spAutoFit/>
          </a:bodyPr>
          <a:lstStyle/>
          <a:p>
            <a:pPr marL="0" marR="0" algn="r">
              <a:lnSpc>
                <a:spcPct val="107000"/>
              </a:lnSpc>
              <a:spcBef>
                <a:spcPts val="0"/>
              </a:spcBef>
              <a:spcAft>
                <a:spcPts val="800"/>
              </a:spcAft>
            </a:pPr>
            <a:r>
              <a:rPr lang="en-US" sz="5400" b="1" kern="0" dirty="0">
                <a:solidFill>
                  <a:schemeClr val="accent1">
                    <a:alpha val="20000"/>
                  </a:schemeClr>
                </a:solidFill>
                <a:effectLst/>
                <a:latin typeface="+mj-lt"/>
                <a:ea typeface="Times New Roman" panose="02020603050405020304" pitchFamily="18" charset="0"/>
                <a:cs typeface="Times New Roman" panose="02020603050405020304" pitchFamily="18" charset="0"/>
              </a:rPr>
              <a:t>03</a:t>
            </a:r>
            <a:endParaRPr lang="en-US" sz="4400" b="1" kern="100" dirty="0">
              <a:solidFill>
                <a:schemeClr val="accent1">
                  <a:alpha val="20000"/>
                </a:schemeClr>
              </a:solidFill>
              <a:effectLst/>
              <a:latin typeface="+mj-lt"/>
              <a:ea typeface="Calibri" panose="020F050202020403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10F836FB-916F-AB83-543D-BB93DEA18B4D}"/>
              </a:ext>
            </a:extLst>
          </p:cNvPr>
          <p:cNvSpPr txBox="1"/>
          <p:nvPr/>
        </p:nvSpPr>
        <p:spPr>
          <a:xfrm>
            <a:off x="6440920" y="3996890"/>
            <a:ext cx="1562824" cy="932371"/>
          </a:xfrm>
          <a:prstGeom prst="rect">
            <a:avLst/>
          </a:prstGeom>
          <a:noFill/>
        </p:spPr>
        <p:txBody>
          <a:bodyPr wrap="square">
            <a:spAutoFit/>
          </a:bodyPr>
          <a:lstStyle>
            <a:defPPr>
              <a:defRPr lang="en-US"/>
            </a:defPPr>
            <a:lvl1pPr marR="0" algn="r">
              <a:lnSpc>
                <a:spcPct val="107000"/>
              </a:lnSpc>
              <a:spcBef>
                <a:spcPts val="0"/>
              </a:spcBef>
              <a:spcAft>
                <a:spcPts val="800"/>
              </a:spcAft>
              <a:defRPr sz="5400" b="1" kern="0">
                <a:solidFill>
                  <a:schemeClr val="accent1">
                    <a:alpha val="20000"/>
                  </a:schemeClr>
                </a:solidFill>
                <a:effectLst/>
                <a:latin typeface="+mj-lt"/>
                <a:ea typeface="Times New Roman" panose="02020603050405020304" pitchFamily="18" charset="0"/>
                <a:cs typeface="Times New Roman" panose="02020603050405020304" pitchFamily="18" charset="0"/>
              </a:defRPr>
            </a:lvl1pPr>
          </a:lstStyle>
          <a:p>
            <a:r>
              <a:rPr lang="en-US" dirty="0"/>
              <a:t>05</a:t>
            </a:r>
          </a:p>
        </p:txBody>
      </p:sp>
      <p:sp>
        <p:nvSpPr>
          <p:cNvPr id="62" name="TextBox 61">
            <a:extLst>
              <a:ext uri="{FF2B5EF4-FFF2-40B4-BE49-F238E27FC236}">
                <a16:creationId xmlns:a16="http://schemas.microsoft.com/office/drawing/2014/main" id="{7ACC5CDD-7DBB-B269-64E8-27849CE2CEBD}"/>
              </a:ext>
            </a:extLst>
          </p:cNvPr>
          <p:cNvSpPr txBox="1"/>
          <p:nvPr/>
        </p:nvSpPr>
        <p:spPr>
          <a:xfrm>
            <a:off x="2513899" y="3996890"/>
            <a:ext cx="1562824" cy="932371"/>
          </a:xfrm>
          <a:prstGeom prst="rect">
            <a:avLst/>
          </a:prstGeom>
          <a:noFill/>
        </p:spPr>
        <p:txBody>
          <a:bodyPr wrap="square">
            <a:spAutoFit/>
          </a:bodyPr>
          <a:lstStyle/>
          <a:p>
            <a:pPr marL="0" marR="0" algn="r">
              <a:lnSpc>
                <a:spcPct val="107000"/>
              </a:lnSpc>
              <a:spcBef>
                <a:spcPts val="0"/>
              </a:spcBef>
              <a:spcAft>
                <a:spcPts val="800"/>
              </a:spcAft>
            </a:pPr>
            <a:r>
              <a:rPr lang="en-US" sz="5400" b="1" kern="0">
                <a:solidFill>
                  <a:schemeClr val="accent1">
                    <a:alpha val="20000"/>
                  </a:schemeClr>
                </a:solidFill>
                <a:effectLst/>
                <a:latin typeface="+mj-lt"/>
                <a:ea typeface="Times New Roman" panose="02020603050405020304" pitchFamily="18" charset="0"/>
                <a:cs typeface="Times New Roman" panose="02020603050405020304" pitchFamily="18" charset="0"/>
              </a:rPr>
              <a:t>04</a:t>
            </a:r>
            <a:endParaRPr lang="en-US" sz="4400" b="1" kern="100" dirty="0">
              <a:solidFill>
                <a:schemeClr val="accent1">
                  <a:alpha val="20000"/>
                </a:schemeClr>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00EBA8F-9C58-E050-08EF-E1E2C845D1A1}"/>
              </a:ext>
            </a:extLst>
          </p:cNvPr>
          <p:cNvSpPr txBox="1"/>
          <p:nvPr/>
        </p:nvSpPr>
        <p:spPr>
          <a:xfrm>
            <a:off x="8577252" y="6299284"/>
            <a:ext cx="2901280" cy="230832"/>
          </a:xfrm>
          <a:prstGeom prst="rect">
            <a:avLst/>
          </a:prstGeom>
          <a:noFill/>
        </p:spPr>
        <p:txBody>
          <a:bodyPr wrap="square">
            <a:spAutoFit/>
          </a:bodyPr>
          <a:lstStyle/>
          <a:p>
            <a:r>
              <a:rPr lang="en-US" sz="900" b="0" i="0" dirty="0">
                <a:effectLst/>
                <a:latin typeface="Roboto" panose="02000000000000000000" pitchFamily="2" charset="0"/>
              </a:rPr>
              <a:t>© 2024 </a:t>
            </a:r>
            <a:r>
              <a:rPr lang="en-US" sz="900" b="0" i="0" dirty="0">
                <a:solidFill>
                  <a:schemeClr val="accent1"/>
                </a:solidFill>
                <a:effectLst/>
                <a:latin typeface="Roboto" panose="02000000000000000000" pitchFamily="2" charset="0"/>
              </a:rPr>
              <a:t>Power2ChangeCrusades</a:t>
            </a:r>
            <a:r>
              <a:rPr lang="en-US" sz="900" b="0" i="0" dirty="0">
                <a:effectLst/>
                <a:latin typeface="Roboto" panose="02000000000000000000" pitchFamily="2" charset="0"/>
              </a:rPr>
              <a:t>. All Rights Reserved</a:t>
            </a:r>
            <a:endParaRPr lang="en-US" sz="900" dirty="0"/>
          </a:p>
        </p:txBody>
      </p:sp>
      <p:sp>
        <p:nvSpPr>
          <p:cNvPr id="14" name="Rectangle: Rounded Corners 13">
            <a:extLst>
              <a:ext uri="{FF2B5EF4-FFF2-40B4-BE49-F238E27FC236}">
                <a16:creationId xmlns:a16="http://schemas.microsoft.com/office/drawing/2014/main" id="{AC9C7633-0C0F-9010-0330-D798FED6C413}"/>
              </a:ext>
            </a:extLst>
          </p:cNvPr>
          <p:cNvSpPr/>
          <p:nvPr/>
        </p:nvSpPr>
        <p:spPr>
          <a:xfrm>
            <a:off x="8109813" y="3978647"/>
            <a:ext cx="3815487" cy="2274469"/>
          </a:xfrm>
          <a:prstGeom prst="roundRect">
            <a:avLst>
              <a:gd name="adj" fmla="val 5999"/>
            </a:avLst>
          </a:prstGeom>
          <a:gradFill>
            <a:gsLst>
              <a:gs pos="0">
                <a:srgbClr val="1E73BE"/>
              </a:gs>
              <a:gs pos="49500">
                <a:srgbClr val="03A0E5"/>
              </a:gs>
              <a:gs pos="100000">
                <a:srgbClr val="1D2C93"/>
              </a:gs>
            </a:gsLst>
            <a:lin ang="5400000" scaled="1"/>
          </a:gra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5" name="TextBox 14">
            <a:extLst>
              <a:ext uri="{FF2B5EF4-FFF2-40B4-BE49-F238E27FC236}">
                <a16:creationId xmlns:a16="http://schemas.microsoft.com/office/drawing/2014/main" id="{A61CAB1F-0D87-3AF8-FE5F-C65E03E94C17}"/>
              </a:ext>
            </a:extLst>
          </p:cNvPr>
          <p:cNvSpPr txBox="1"/>
          <p:nvPr/>
        </p:nvSpPr>
        <p:spPr>
          <a:xfrm>
            <a:off x="8109813" y="4626025"/>
            <a:ext cx="1524727" cy="400110"/>
          </a:xfrm>
          <a:prstGeom prst="rect">
            <a:avLst/>
          </a:prstGeom>
          <a:noFill/>
        </p:spPr>
        <p:txBody>
          <a:bodyPr wrap="square">
            <a:spAutoFit/>
          </a:bodyPr>
          <a:lstStyle/>
          <a:p>
            <a:r>
              <a:rPr lang="en-US" sz="2000" b="1" kern="0" dirty="0">
                <a:solidFill>
                  <a:schemeClr val="bg1"/>
                </a:solidFill>
                <a:effectLst/>
                <a:latin typeface="+mj-lt"/>
                <a:ea typeface="Times New Roman" panose="02020603050405020304" pitchFamily="18" charset="0"/>
                <a:cs typeface="Times New Roman" panose="02020603050405020304" pitchFamily="18" charset="0"/>
              </a:rPr>
              <a:t>Follow-Up </a:t>
            </a:r>
          </a:p>
        </p:txBody>
      </p:sp>
      <p:sp>
        <p:nvSpPr>
          <p:cNvPr id="16" name="TextBox 15">
            <a:extLst>
              <a:ext uri="{FF2B5EF4-FFF2-40B4-BE49-F238E27FC236}">
                <a16:creationId xmlns:a16="http://schemas.microsoft.com/office/drawing/2014/main" id="{C6452F9D-E23C-B5A9-BE8D-5412BA50D6DE}"/>
              </a:ext>
            </a:extLst>
          </p:cNvPr>
          <p:cNvSpPr txBox="1"/>
          <p:nvPr/>
        </p:nvSpPr>
        <p:spPr>
          <a:xfrm>
            <a:off x="8109813" y="5028459"/>
            <a:ext cx="3529737" cy="808235"/>
          </a:xfrm>
          <a:prstGeom prst="rect">
            <a:avLst/>
          </a:prstGeom>
          <a:noFill/>
        </p:spPr>
        <p:txBody>
          <a:bodyPr wrap="square">
            <a:spAutoFit/>
          </a:bodyPr>
          <a:lstStyle/>
          <a:p>
            <a:pPr marL="0" marR="0">
              <a:lnSpc>
                <a:spcPct val="107000"/>
              </a:lnSpc>
              <a:spcBef>
                <a:spcPts val="0"/>
              </a:spcBef>
              <a:spcAft>
                <a:spcPts val="0"/>
              </a:spcAft>
            </a:pPr>
            <a:r>
              <a:rPr lang="en-US" sz="1100" kern="0" dirty="0">
                <a:solidFill>
                  <a:schemeClr val="bg1"/>
                </a:solidFill>
                <a:effectLst/>
                <a:ea typeface="Times New Roman" panose="02020603050405020304" pitchFamily="18" charset="0"/>
                <a:cs typeface="Times New Roman" panose="02020603050405020304" pitchFamily="18" charset="0"/>
              </a:rPr>
              <a:t>Follow-Up Training videos are available at Power2Change.Org to help your church to get trained to fulfill the great commission and make disciples as Jesus commanded</a:t>
            </a:r>
            <a:endParaRPr lang="en-US" sz="1050" kern="100" dirty="0">
              <a:solidFill>
                <a:schemeClr val="bg1"/>
              </a:solidFill>
              <a:effectLst/>
              <a:ea typeface="Calibri" panose="020F0502020204030204" pitchFamily="34" charset="0"/>
              <a:cs typeface="Times New Roman" panose="02020603050405020304" pitchFamily="18" charset="0"/>
            </a:endParaRPr>
          </a:p>
        </p:txBody>
      </p:sp>
      <p:pic>
        <p:nvPicPr>
          <p:cNvPr id="17" name="Graphic 16">
            <a:extLst>
              <a:ext uri="{FF2B5EF4-FFF2-40B4-BE49-F238E27FC236}">
                <a16:creationId xmlns:a16="http://schemas.microsoft.com/office/drawing/2014/main" id="{C3344258-CBD4-D5A2-4C55-C31DFF7974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94394" y="4109632"/>
            <a:ext cx="547200" cy="547200"/>
          </a:xfrm>
          <a:prstGeom prst="rect">
            <a:avLst/>
          </a:prstGeom>
        </p:spPr>
      </p:pic>
      <p:sp>
        <p:nvSpPr>
          <p:cNvPr id="20" name="TextBox 19">
            <a:extLst>
              <a:ext uri="{FF2B5EF4-FFF2-40B4-BE49-F238E27FC236}">
                <a16:creationId xmlns:a16="http://schemas.microsoft.com/office/drawing/2014/main" id="{37276F22-AEB4-18AD-10F5-6036D26A5A74}"/>
              </a:ext>
            </a:extLst>
          </p:cNvPr>
          <p:cNvSpPr txBox="1"/>
          <p:nvPr/>
        </p:nvSpPr>
        <p:spPr>
          <a:xfrm>
            <a:off x="10362476" y="3996890"/>
            <a:ext cx="1562824" cy="932371"/>
          </a:xfrm>
          <a:prstGeom prst="rect">
            <a:avLst/>
          </a:prstGeom>
          <a:noFill/>
        </p:spPr>
        <p:txBody>
          <a:bodyPr wrap="square">
            <a:spAutoFit/>
          </a:bodyPr>
          <a:lstStyle/>
          <a:p>
            <a:pPr marL="0" marR="0" algn="r">
              <a:lnSpc>
                <a:spcPct val="107000"/>
              </a:lnSpc>
              <a:spcBef>
                <a:spcPts val="0"/>
              </a:spcBef>
              <a:spcAft>
                <a:spcPts val="800"/>
              </a:spcAft>
            </a:pPr>
            <a:r>
              <a:rPr lang="en-US" sz="5400" b="1" kern="0" dirty="0">
                <a:solidFill>
                  <a:schemeClr val="bg1">
                    <a:alpha val="20000"/>
                  </a:schemeClr>
                </a:solidFill>
                <a:effectLst/>
                <a:latin typeface="+mj-lt"/>
                <a:ea typeface="Times New Roman" panose="02020603050405020304" pitchFamily="18" charset="0"/>
                <a:cs typeface="Times New Roman" panose="02020603050405020304" pitchFamily="18" charset="0"/>
              </a:rPr>
              <a:t>06</a:t>
            </a:r>
            <a:endParaRPr lang="en-US" sz="4400" b="1" kern="100" dirty="0">
              <a:solidFill>
                <a:schemeClr val="bg1">
                  <a:alpha val="2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69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7AE0681-0A86-85FC-4657-7444AFFBC41B}"/>
              </a:ext>
            </a:extLst>
          </p:cNvPr>
          <p:cNvCxnSpPr>
            <a:cxnSpLocks/>
          </p:cNvCxnSpPr>
          <p:nvPr/>
        </p:nvCxnSpPr>
        <p:spPr>
          <a:xfrm>
            <a:off x="1185863" y="6553200"/>
            <a:ext cx="10570368" cy="0"/>
          </a:xfrm>
          <a:prstGeom prst="line">
            <a:avLst/>
          </a:prstGeom>
          <a:ln w="25400">
            <a:gradFill flip="none" rotWithShape="1">
              <a:gsLst>
                <a:gs pos="0">
                  <a:schemeClr val="accent1"/>
                </a:gs>
                <a:gs pos="100000">
                  <a:srgbClr val="1D2C93"/>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DD21D79-C6C9-0231-1353-5846370B8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306220"/>
            <a:ext cx="638626" cy="493960"/>
          </a:xfrm>
          <a:prstGeom prst="rect">
            <a:avLst/>
          </a:prstGeom>
        </p:spPr>
      </p:pic>
      <p:sp>
        <p:nvSpPr>
          <p:cNvPr id="4" name="TextBox 3">
            <a:extLst>
              <a:ext uri="{FF2B5EF4-FFF2-40B4-BE49-F238E27FC236}">
                <a16:creationId xmlns:a16="http://schemas.microsoft.com/office/drawing/2014/main" id="{7D2B24FE-741C-1503-82D5-3798755BC105}"/>
              </a:ext>
            </a:extLst>
          </p:cNvPr>
          <p:cNvSpPr txBox="1"/>
          <p:nvPr/>
        </p:nvSpPr>
        <p:spPr>
          <a:xfrm>
            <a:off x="11486018" y="6276201"/>
            <a:ext cx="248782" cy="276999"/>
          </a:xfrm>
          <a:prstGeom prst="rect">
            <a:avLst/>
          </a:prstGeom>
          <a:noFill/>
        </p:spPr>
        <p:txBody>
          <a:bodyPr wrap="square" rtlCol="0">
            <a:spAutoFit/>
          </a:bodyPr>
          <a:lstStyle/>
          <a:p>
            <a:pPr algn="ctr"/>
            <a:fld id="{DD8C02ED-975E-455F-B5D4-414732104D72}" type="slidenum">
              <a:rPr lang="en-US" sz="1200" b="1" smtClean="0">
                <a:latin typeface="+mj-lt"/>
              </a:rPr>
              <a:pPr algn="ctr"/>
              <a:t>4</a:t>
            </a:fld>
            <a:endParaRPr lang="en-US" sz="1200" b="1" dirty="0">
              <a:latin typeface="+mj-lt"/>
            </a:endParaRPr>
          </a:p>
        </p:txBody>
      </p:sp>
      <p:sp>
        <p:nvSpPr>
          <p:cNvPr id="5" name="TextBox 4">
            <a:extLst>
              <a:ext uri="{FF2B5EF4-FFF2-40B4-BE49-F238E27FC236}">
                <a16:creationId xmlns:a16="http://schemas.microsoft.com/office/drawing/2014/main" id="{1A64C5E5-283A-C4D7-65F5-2D8FA4C22842}"/>
              </a:ext>
            </a:extLst>
          </p:cNvPr>
          <p:cNvSpPr txBox="1"/>
          <p:nvPr/>
        </p:nvSpPr>
        <p:spPr>
          <a:xfrm>
            <a:off x="8577252" y="6299284"/>
            <a:ext cx="2901280" cy="230832"/>
          </a:xfrm>
          <a:prstGeom prst="rect">
            <a:avLst/>
          </a:prstGeom>
          <a:noFill/>
        </p:spPr>
        <p:txBody>
          <a:bodyPr wrap="square">
            <a:spAutoFit/>
          </a:bodyPr>
          <a:lstStyle/>
          <a:p>
            <a:r>
              <a:rPr lang="en-US" sz="900" b="0" i="0" dirty="0">
                <a:effectLst/>
                <a:latin typeface="Roboto" panose="02000000000000000000" pitchFamily="2" charset="0"/>
              </a:rPr>
              <a:t>© 2024 </a:t>
            </a:r>
            <a:r>
              <a:rPr lang="en-US" sz="900" b="0" i="0" dirty="0">
                <a:solidFill>
                  <a:schemeClr val="accent1"/>
                </a:solidFill>
                <a:effectLst/>
                <a:latin typeface="Roboto" panose="02000000000000000000" pitchFamily="2" charset="0"/>
              </a:rPr>
              <a:t>Power2ChangeCrusades</a:t>
            </a:r>
            <a:r>
              <a:rPr lang="en-US" sz="900" b="0" i="0" dirty="0">
                <a:effectLst/>
                <a:latin typeface="Roboto" panose="02000000000000000000" pitchFamily="2" charset="0"/>
              </a:rPr>
              <a:t>. All Rights Reserved</a:t>
            </a:r>
            <a:endParaRPr lang="en-US" sz="900" dirty="0"/>
          </a:p>
        </p:txBody>
      </p:sp>
      <p:grpSp>
        <p:nvGrpSpPr>
          <p:cNvPr id="10" name="Group 9">
            <a:extLst>
              <a:ext uri="{FF2B5EF4-FFF2-40B4-BE49-F238E27FC236}">
                <a16:creationId xmlns:a16="http://schemas.microsoft.com/office/drawing/2014/main" id="{B4937363-C1CD-A264-EF68-597517DC0963}"/>
              </a:ext>
            </a:extLst>
          </p:cNvPr>
          <p:cNvGrpSpPr/>
          <p:nvPr/>
        </p:nvGrpSpPr>
        <p:grpSpPr>
          <a:xfrm>
            <a:off x="464456" y="653908"/>
            <a:ext cx="6304644" cy="5397785"/>
            <a:chOff x="464456" y="327884"/>
            <a:chExt cx="6304644" cy="5397785"/>
          </a:xfrm>
        </p:grpSpPr>
        <p:sp>
          <p:nvSpPr>
            <p:cNvPr id="6" name="TextBox 5">
              <a:extLst>
                <a:ext uri="{FF2B5EF4-FFF2-40B4-BE49-F238E27FC236}">
                  <a16:creationId xmlns:a16="http://schemas.microsoft.com/office/drawing/2014/main" id="{23D358AF-E499-60FB-3183-2E108163D48A}"/>
                </a:ext>
              </a:extLst>
            </p:cNvPr>
            <p:cNvSpPr txBox="1"/>
            <p:nvPr/>
          </p:nvSpPr>
          <p:spPr>
            <a:xfrm>
              <a:off x="464456" y="327884"/>
              <a:ext cx="4962504" cy="1117101"/>
            </a:xfrm>
            <a:prstGeom prst="rect">
              <a:avLst/>
            </a:prstGeom>
            <a:noFill/>
          </p:spPr>
          <p:txBody>
            <a:bodyPr wrap="square">
              <a:spAutoFit/>
            </a:bodyPr>
            <a:lstStyle/>
            <a:p>
              <a:pPr marL="0" marR="0">
                <a:lnSpc>
                  <a:spcPct val="107000"/>
                </a:lnSpc>
                <a:spcBef>
                  <a:spcPts val="0"/>
                </a:spcBef>
              </a:pPr>
              <a:r>
                <a:rPr lang="en-US" sz="3200" b="1" kern="0" dirty="0">
                  <a:solidFill>
                    <a:srgbClr val="26282A"/>
                  </a:solidFill>
                  <a:effectLst/>
                  <a:latin typeface="+mj-lt"/>
                  <a:ea typeface="Times New Roman" panose="02020603050405020304" pitchFamily="18" charset="0"/>
                  <a:cs typeface="Times New Roman" panose="02020603050405020304" pitchFamily="18" charset="0"/>
                </a:rPr>
                <a:t>Encounter Jesus 2024</a:t>
              </a:r>
            </a:p>
            <a:p>
              <a:pPr marL="0" marR="0">
                <a:lnSpc>
                  <a:spcPct val="107000"/>
                </a:lnSpc>
                <a:spcBef>
                  <a:spcPts val="0"/>
                </a:spcBef>
              </a:pPr>
              <a:r>
                <a:rPr lang="en-US" sz="3200" b="1" kern="0" dirty="0">
                  <a:solidFill>
                    <a:srgbClr val="1D2C93"/>
                  </a:solidFill>
                  <a:effectLst/>
                  <a:latin typeface="+mj-lt"/>
                  <a:ea typeface="Times New Roman" panose="02020603050405020304" pitchFamily="18" charset="0"/>
                  <a:cs typeface="Times New Roman" panose="02020603050405020304" pitchFamily="18" charset="0"/>
                </a:rPr>
                <a:t>Follow-Up Process</a:t>
              </a:r>
              <a:endParaRPr lang="en-US" sz="2400" b="1" kern="100" dirty="0">
                <a:solidFill>
                  <a:srgbClr val="1D2C93"/>
                </a:solidFill>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8FFF851-C421-9B3B-7EF8-920992B0847B}"/>
                </a:ext>
              </a:extLst>
            </p:cNvPr>
            <p:cNvSpPr txBox="1"/>
            <p:nvPr/>
          </p:nvSpPr>
          <p:spPr>
            <a:xfrm>
              <a:off x="464457" y="1562682"/>
              <a:ext cx="4962504" cy="606705"/>
            </a:xfrm>
            <a:prstGeom prst="rect">
              <a:avLst/>
            </a:prstGeom>
            <a:noFill/>
          </p:spPr>
          <p:txBody>
            <a:bodyPr wrap="square">
              <a:spAutoFit/>
            </a:bodyPr>
            <a:lstStyle/>
            <a:p>
              <a:pPr marL="0" marR="0">
                <a:lnSpc>
                  <a:spcPct val="107000"/>
                </a:lnSpc>
                <a:spcBef>
                  <a:spcPts val="0"/>
                </a:spcBef>
                <a:spcAft>
                  <a:spcPts val="800"/>
                </a:spcAft>
              </a:pPr>
              <a:r>
                <a:rPr lang="en-US" sz="1600" b="1" kern="0" dirty="0">
                  <a:gradFill flip="none" rotWithShape="1">
                    <a:gsLst>
                      <a:gs pos="0">
                        <a:srgbClr val="1D2C93"/>
                      </a:gs>
                      <a:gs pos="100000">
                        <a:schemeClr val="accent1"/>
                      </a:gs>
                    </a:gsLst>
                    <a:lin ang="5400000" scaled="1"/>
                    <a:tileRect/>
                  </a:gradFill>
                  <a:effectLst/>
                  <a:ea typeface="Times New Roman" panose="02020603050405020304" pitchFamily="18" charset="0"/>
                  <a:cs typeface="SimSun" panose="02010600030101010101" pitchFamily="2" charset="-122"/>
                </a:rPr>
                <a:t>At the conclusion as Pastor Jim gives the gospel at Encounter Jesus 2024</a:t>
              </a:r>
              <a:endParaRPr lang="en-US" sz="1400" kern="100" dirty="0">
                <a:gradFill flip="none" rotWithShape="1">
                  <a:gsLst>
                    <a:gs pos="0">
                      <a:srgbClr val="1D2C93"/>
                    </a:gs>
                    <a:gs pos="100000">
                      <a:schemeClr val="accent1"/>
                    </a:gs>
                  </a:gsLst>
                  <a:lin ang="5400000" scaled="1"/>
                  <a:tileRect/>
                </a:gradFill>
                <a:effectLst/>
                <a:ea typeface="Calibri" panose="020F0502020204030204" pitchFamily="34" charset="0"/>
                <a:cs typeface="SimSun" panose="02010600030101010101" pitchFamily="2" charset="-122"/>
              </a:endParaRPr>
            </a:p>
          </p:txBody>
        </p:sp>
        <p:sp>
          <p:nvSpPr>
            <p:cNvPr id="9" name="TextBox 8">
              <a:extLst>
                <a:ext uri="{FF2B5EF4-FFF2-40B4-BE49-F238E27FC236}">
                  <a16:creationId xmlns:a16="http://schemas.microsoft.com/office/drawing/2014/main" id="{24B925A0-A6F9-B0CC-1230-DF1FF435EC67}"/>
                </a:ext>
              </a:extLst>
            </p:cNvPr>
            <p:cNvSpPr txBox="1"/>
            <p:nvPr/>
          </p:nvSpPr>
          <p:spPr>
            <a:xfrm>
              <a:off x="464456" y="2337818"/>
              <a:ext cx="6304644" cy="3387851"/>
            </a:xfrm>
            <a:prstGeom prst="rect">
              <a:avLst/>
            </a:prstGeom>
            <a:noFill/>
          </p:spPr>
          <p:txBody>
            <a:bodyPr wrap="square">
              <a:spAutoFit/>
            </a:bodyPr>
            <a:lstStyle/>
            <a:p>
              <a:pPr marL="0" marR="0">
                <a:lnSpc>
                  <a:spcPct val="107000"/>
                </a:lnSpc>
                <a:spcBef>
                  <a:spcPts val="600"/>
                </a:spcBef>
              </a:pPr>
              <a:r>
                <a:rPr lang="en-US" sz="1200" kern="0" dirty="0">
                  <a:effectLst/>
                  <a:ea typeface="Times New Roman" panose="02020603050405020304" pitchFamily="18" charset="0"/>
                  <a:cs typeface="SimSun" panose="02010600030101010101" pitchFamily="2" charset="-122"/>
                </a:rPr>
                <a:t>The Follow-Up team takes direction from the Pastor on stage as the Pastor takes the crowd through the Power 2 Change Crusades Next Steps Discipleship Card.</a:t>
              </a:r>
            </a:p>
            <a:p>
              <a:pPr marL="0" marR="0">
                <a:lnSpc>
                  <a:spcPct val="107000"/>
                </a:lnSpc>
                <a:spcBef>
                  <a:spcPts val="600"/>
                </a:spcBef>
              </a:pPr>
              <a:r>
                <a:rPr lang="en-US" sz="1200" kern="0" dirty="0">
                  <a:effectLst/>
                  <a:ea typeface="Times New Roman" panose="02020603050405020304" pitchFamily="18" charset="0"/>
                  <a:cs typeface="SimSun" panose="02010600030101010101" pitchFamily="2" charset="-122"/>
                </a:rPr>
                <a:t>The Follow-Up team then takes the Encounter Jesus 2024 Follow-Up Card and asks for and clearly prints the contact information including Name, Full address, Phone number with area code, email address and social media connections. Please make sure to make a check box if this new believer made a first-time commitment to Christ or if a person has rededicated their lives to Jesus.</a:t>
              </a:r>
            </a:p>
            <a:p>
              <a:pPr marL="0" marR="0">
                <a:lnSpc>
                  <a:spcPct val="107000"/>
                </a:lnSpc>
                <a:spcBef>
                  <a:spcPts val="600"/>
                </a:spcBef>
              </a:pPr>
              <a:r>
                <a:rPr lang="en-US" sz="1200" kern="0" dirty="0">
                  <a:effectLst/>
                  <a:ea typeface="Times New Roman" panose="02020603050405020304" pitchFamily="18" charset="0"/>
                  <a:cs typeface="SimSun" panose="02010600030101010101" pitchFamily="2" charset="-122"/>
                </a:rPr>
                <a:t>The Follow-Up cards are received by the Pastor or a point person that the Pastor or Director designates to receive the cards. </a:t>
              </a:r>
            </a:p>
            <a:p>
              <a:pPr marL="0" marR="0">
                <a:lnSpc>
                  <a:spcPct val="107000"/>
                </a:lnSpc>
                <a:spcBef>
                  <a:spcPts val="600"/>
                </a:spcBef>
              </a:pPr>
              <a:r>
                <a:rPr lang="en-US" sz="1200" kern="0" dirty="0">
                  <a:effectLst/>
                  <a:ea typeface="Times New Roman" panose="02020603050405020304" pitchFamily="18" charset="0"/>
                  <a:cs typeface="SimSun" panose="02010600030101010101" pitchFamily="2" charset="-122"/>
                </a:rPr>
                <a:t>The Follow-Up team member then prays with the 1 to 3 individuals they have spoken with at the Altar Call and are encouraged to head back to their seats.</a:t>
              </a:r>
            </a:p>
            <a:p>
              <a:pPr marL="0" marR="0">
                <a:lnSpc>
                  <a:spcPct val="107000"/>
                </a:lnSpc>
                <a:spcBef>
                  <a:spcPts val="600"/>
                </a:spcBef>
              </a:pPr>
              <a:r>
                <a:rPr lang="en-US" sz="1400" b="1" kern="0" dirty="0">
                  <a:solidFill>
                    <a:schemeClr val="accent1"/>
                  </a:solidFill>
                  <a:effectLst/>
                  <a:ea typeface="Times New Roman" panose="02020603050405020304" pitchFamily="18" charset="0"/>
                  <a:cs typeface="SimSun" panose="02010600030101010101" pitchFamily="2" charset="-122"/>
                </a:rPr>
                <a:t>Special Note</a:t>
              </a:r>
              <a:r>
                <a:rPr lang="en-US" sz="1400" b="1" kern="0" dirty="0">
                  <a:solidFill>
                    <a:srgbClr val="FF0000"/>
                  </a:solidFill>
                  <a:effectLst/>
                  <a:ea typeface="Times New Roman" panose="02020603050405020304" pitchFamily="18" charset="0"/>
                  <a:cs typeface="SimSun" panose="02010600030101010101" pitchFamily="2" charset="-122"/>
                </a:rPr>
                <a:t>: </a:t>
              </a:r>
              <a:r>
                <a:rPr lang="en-US" sz="1200" kern="0" dirty="0">
                  <a:solidFill>
                    <a:srgbClr val="FF0000"/>
                  </a:solidFill>
                  <a:effectLst/>
                  <a:ea typeface="Times New Roman" panose="02020603050405020304" pitchFamily="18" charset="0"/>
                  <a:cs typeface="SimSun" panose="02010600030101010101" pitchFamily="2" charset="-122"/>
                </a:rPr>
                <a:t>All people who come forward to make first-time commitments to Jesus or to rededicate their lives to Jesus can go to Power2Change.Org and click discipleship and then click “Learn to Follow Jesus” as Pastor Jim Daugherty has (24) pre-recorded discipleship videos from God’s Word to help someone to grow deeper with Jesus in the Christian faith.</a:t>
              </a:r>
            </a:p>
          </p:txBody>
        </p:sp>
      </p:grpSp>
      <p:pic>
        <p:nvPicPr>
          <p:cNvPr id="11" name="Picture 10" descr="A person standing in front of a poster&#10;&#10;Description automatically generated">
            <a:extLst>
              <a:ext uri="{FF2B5EF4-FFF2-40B4-BE49-F238E27FC236}">
                <a16:creationId xmlns:a16="http://schemas.microsoft.com/office/drawing/2014/main" id="{A7BD712A-7EB7-FB48-BF4D-27B8483DDB4B}"/>
              </a:ext>
            </a:extLst>
          </p:cNvPr>
          <p:cNvPicPr>
            <a:picLocks noChangeAspect="1"/>
          </p:cNvPicPr>
          <p:nvPr/>
        </p:nvPicPr>
        <p:blipFill>
          <a:blip r:embed="rId3"/>
          <a:stretch>
            <a:fillRect/>
          </a:stretch>
        </p:blipFill>
        <p:spPr>
          <a:xfrm>
            <a:off x="7589777" y="624616"/>
            <a:ext cx="3857774" cy="5456368"/>
          </a:xfrm>
          <a:prstGeom prst="rect">
            <a:avLst/>
          </a:prstGeom>
          <a:effectLst>
            <a:outerShdw blurRad="63500" sx="103000" sy="103000" algn="ctr" rotWithShape="0">
              <a:prstClr val="black">
                <a:alpha val="7000"/>
              </a:prstClr>
            </a:outerShdw>
          </a:effectLst>
        </p:spPr>
      </p:pic>
    </p:spTree>
    <p:extLst>
      <p:ext uri="{BB962C8B-B14F-4D97-AF65-F5344CB8AC3E}">
        <p14:creationId xmlns:p14="http://schemas.microsoft.com/office/powerpoint/2010/main" val="279872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BC6982-3B92-12D0-AC9E-818088AE1E4F}"/>
              </a:ext>
            </a:extLst>
          </p:cNvPr>
          <p:cNvSpPr/>
          <p:nvPr/>
        </p:nvSpPr>
        <p:spPr>
          <a:xfrm>
            <a:off x="0" y="1830295"/>
            <a:ext cx="12192000" cy="3910105"/>
          </a:xfrm>
          <a:prstGeom prst="rect">
            <a:avLst/>
          </a:prstGeom>
          <a:solidFill>
            <a:schemeClr val="bg1"/>
          </a:solidFill>
          <a:ln>
            <a:noFill/>
          </a:ln>
          <a:effectLst>
            <a:outerShdw blurRad="88900" sx="101000" sy="101000" algn="ctr"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cxnSp>
        <p:nvCxnSpPr>
          <p:cNvPr id="2" name="Straight Connector 1">
            <a:extLst>
              <a:ext uri="{FF2B5EF4-FFF2-40B4-BE49-F238E27FC236}">
                <a16:creationId xmlns:a16="http://schemas.microsoft.com/office/drawing/2014/main" id="{D5DD0FCE-8F98-2414-C59D-86ECCDE3060E}"/>
              </a:ext>
            </a:extLst>
          </p:cNvPr>
          <p:cNvCxnSpPr>
            <a:cxnSpLocks/>
          </p:cNvCxnSpPr>
          <p:nvPr/>
        </p:nvCxnSpPr>
        <p:spPr>
          <a:xfrm>
            <a:off x="1185863" y="6553200"/>
            <a:ext cx="10570368" cy="0"/>
          </a:xfrm>
          <a:prstGeom prst="line">
            <a:avLst/>
          </a:prstGeom>
          <a:ln w="25400">
            <a:gradFill flip="none" rotWithShape="1">
              <a:gsLst>
                <a:gs pos="0">
                  <a:schemeClr val="accent1"/>
                </a:gs>
                <a:gs pos="100000">
                  <a:srgbClr val="1D2C93"/>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9D35F5C-B1AC-4FDB-192C-0DB92704F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306220"/>
            <a:ext cx="638626" cy="493960"/>
          </a:xfrm>
          <a:prstGeom prst="rect">
            <a:avLst/>
          </a:prstGeom>
        </p:spPr>
      </p:pic>
      <p:sp>
        <p:nvSpPr>
          <p:cNvPr id="4" name="TextBox 3">
            <a:extLst>
              <a:ext uri="{FF2B5EF4-FFF2-40B4-BE49-F238E27FC236}">
                <a16:creationId xmlns:a16="http://schemas.microsoft.com/office/drawing/2014/main" id="{9AE274DB-2FC0-0873-0A82-FC26CD377AC2}"/>
              </a:ext>
            </a:extLst>
          </p:cNvPr>
          <p:cNvSpPr txBox="1"/>
          <p:nvPr/>
        </p:nvSpPr>
        <p:spPr>
          <a:xfrm>
            <a:off x="11486018" y="6276201"/>
            <a:ext cx="248782" cy="276999"/>
          </a:xfrm>
          <a:prstGeom prst="rect">
            <a:avLst/>
          </a:prstGeom>
          <a:noFill/>
        </p:spPr>
        <p:txBody>
          <a:bodyPr wrap="square" rtlCol="0">
            <a:spAutoFit/>
          </a:bodyPr>
          <a:lstStyle/>
          <a:p>
            <a:pPr algn="ctr"/>
            <a:fld id="{DD8C02ED-975E-455F-B5D4-414732104D72}" type="slidenum">
              <a:rPr lang="en-US" sz="1200" b="1" smtClean="0">
                <a:latin typeface="+mj-lt"/>
              </a:rPr>
              <a:pPr algn="ctr"/>
              <a:t>5</a:t>
            </a:fld>
            <a:endParaRPr lang="en-US" sz="1200" b="1" dirty="0">
              <a:latin typeface="+mj-lt"/>
            </a:endParaRPr>
          </a:p>
        </p:txBody>
      </p:sp>
      <p:sp>
        <p:nvSpPr>
          <p:cNvPr id="5" name="TextBox 4">
            <a:extLst>
              <a:ext uri="{FF2B5EF4-FFF2-40B4-BE49-F238E27FC236}">
                <a16:creationId xmlns:a16="http://schemas.microsoft.com/office/drawing/2014/main" id="{5A2773BC-A5DD-C863-2C1E-AA4844CDBC5D}"/>
              </a:ext>
            </a:extLst>
          </p:cNvPr>
          <p:cNvSpPr txBox="1"/>
          <p:nvPr/>
        </p:nvSpPr>
        <p:spPr>
          <a:xfrm>
            <a:off x="8577252" y="6299284"/>
            <a:ext cx="2901280" cy="230832"/>
          </a:xfrm>
          <a:prstGeom prst="rect">
            <a:avLst/>
          </a:prstGeom>
          <a:noFill/>
        </p:spPr>
        <p:txBody>
          <a:bodyPr wrap="square">
            <a:spAutoFit/>
          </a:bodyPr>
          <a:lstStyle/>
          <a:p>
            <a:r>
              <a:rPr lang="en-US" sz="900" b="0" i="0" dirty="0">
                <a:effectLst/>
                <a:latin typeface="Roboto" panose="02000000000000000000" pitchFamily="2" charset="0"/>
              </a:rPr>
              <a:t>© 2024 </a:t>
            </a:r>
            <a:r>
              <a:rPr lang="en-US" sz="900" b="0" i="0" dirty="0">
                <a:solidFill>
                  <a:schemeClr val="accent1"/>
                </a:solidFill>
                <a:effectLst/>
                <a:latin typeface="Roboto" panose="02000000000000000000" pitchFamily="2" charset="0"/>
              </a:rPr>
              <a:t>Power2ChangeCrusades</a:t>
            </a:r>
            <a:r>
              <a:rPr lang="en-US" sz="900" b="0" i="0" dirty="0">
                <a:effectLst/>
                <a:latin typeface="Roboto" panose="02000000000000000000" pitchFamily="2" charset="0"/>
              </a:rPr>
              <a:t>. All Rights Reserved</a:t>
            </a:r>
            <a:endParaRPr lang="en-US" sz="900" dirty="0"/>
          </a:p>
        </p:txBody>
      </p:sp>
      <p:sp>
        <p:nvSpPr>
          <p:cNvPr id="6" name="TextBox 5">
            <a:extLst>
              <a:ext uri="{FF2B5EF4-FFF2-40B4-BE49-F238E27FC236}">
                <a16:creationId xmlns:a16="http://schemas.microsoft.com/office/drawing/2014/main" id="{58CA3B76-6541-52C2-79D6-50C78F03B2A5}"/>
              </a:ext>
            </a:extLst>
          </p:cNvPr>
          <p:cNvSpPr txBox="1"/>
          <p:nvPr/>
        </p:nvSpPr>
        <p:spPr>
          <a:xfrm>
            <a:off x="3773714" y="436195"/>
            <a:ext cx="4644572" cy="1117101"/>
          </a:xfrm>
          <a:prstGeom prst="rect">
            <a:avLst/>
          </a:prstGeom>
          <a:noFill/>
        </p:spPr>
        <p:txBody>
          <a:bodyPr wrap="square">
            <a:spAutoFit/>
          </a:bodyPr>
          <a:lstStyle/>
          <a:p>
            <a:pPr marL="0" marR="0" algn="ctr">
              <a:lnSpc>
                <a:spcPct val="107000"/>
              </a:lnSpc>
              <a:spcBef>
                <a:spcPts val="0"/>
              </a:spcBef>
            </a:pPr>
            <a:r>
              <a:rPr lang="en-US" sz="3200" b="1" kern="0" dirty="0">
                <a:solidFill>
                  <a:srgbClr val="26282A"/>
                </a:solidFill>
                <a:effectLst/>
                <a:latin typeface="+mj-lt"/>
                <a:ea typeface="Times New Roman" panose="02020603050405020304" pitchFamily="18" charset="0"/>
                <a:cs typeface="Times New Roman" panose="02020603050405020304" pitchFamily="18" charset="0"/>
              </a:rPr>
              <a:t>Encounter Jesus 2024  </a:t>
            </a:r>
            <a:r>
              <a:rPr lang="en-US" sz="3200" b="1" kern="0" dirty="0">
                <a:solidFill>
                  <a:srgbClr val="1D2C93"/>
                </a:solidFill>
                <a:effectLst/>
                <a:latin typeface="+mj-lt"/>
                <a:ea typeface="Times New Roman" panose="02020603050405020304" pitchFamily="18" charset="0"/>
                <a:cs typeface="Times New Roman" panose="02020603050405020304" pitchFamily="18" charset="0"/>
              </a:rPr>
              <a:t>4 Week Preparation</a:t>
            </a:r>
            <a:endParaRPr lang="en-US" sz="2400" b="1" kern="100" dirty="0">
              <a:solidFill>
                <a:srgbClr val="1D2C93"/>
              </a:solidFill>
              <a:effectLst/>
              <a:latin typeface="+mj-lt"/>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69BEACC2-954E-FF04-3530-D82C90EE5245}"/>
              </a:ext>
            </a:extLst>
          </p:cNvPr>
          <p:cNvGrpSpPr/>
          <p:nvPr/>
        </p:nvGrpSpPr>
        <p:grpSpPr>
          <a:xfrm>
            <a:off x="634602" y="2073485"/>
            <a:ext cx="10922796" cy="3423725"/>
            <a:chOff x="634602" y="2033644"/>
            <a:chExt cx="10922796" cy="3423725"/>
          </a:xfrm>
        </p:grpSpPr>
        <p:sp>
          <p:nvSpPr>
            <p:cNvPr id="7" name="Rectangle: Rounded Corners 6">
              <a:extLst>
                <a:ext uri="{FF2B5EF4-FFF2-40B4-BE49-F238E27FC236}">
                  <a16:creationId xmlns:a16="http://schemas.microsoft.com/office/drawing/2014/main" id="{33231636-2DE8-B01A-D98E-4FAA31F9CB54}"/>
                </a:ext>
              </a:extLst>
            </p:cNvPr>
            <p:cNvSpPr/>
            <p:nvPr/>
          </p:nvSpPr>
          <p:spPr>
            <a:xfrm>
              <a:off x="634602" y="2033644"/>
              <a:ext cx="5031014" cy="3423725"/>
            </a:xfrm>
            <a:prstGeom prst="roundRect">
              <a:avLst>
                <a:gd name="adj" fmla="val 5999"/>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2" name="Rectangle 11">
              <a:extLst>
                <a:ext uri="{FF2B5EF4-FFF2-40B4-BE49-F238E27FC236}">
                  <a16:creationId xmlns:a16="http://schemas.microsoft.com/office/drawing/2014/main" id="{E5A30B2D-F14A-43F9-7575-F68801921147}"/>
                </a:ext>
              </a:extLst>
            </p:cNvPr>
            <p:cNvSpPr/>
            <p:nvPr/>
          </p:nvSpPr>
          <p:spPr>
            <a:xfrm>
              <a:off x="634603" y="2357458"/>
              <a:ext cx="5031013" cy="548641"/>
            </a:xfrm>
            <a:prstGeom prst="rect">
              <a:avLst/>
            </a:prstGeom>
            <a:gradFill>
              <a:gsLst>
                <a:gs pos="0">
                  <a:srgbClr val="1E73BE"/>
                </a:gs>
                <a:gs pos="49500">
                  <a:srgbClr val="03A0E5"/>
                </a:gs>
                <a:gs pos="100000">
                  <a:srgbClr val="1D2C93"/>
                </a:gs>
              </a:gsLst>
              <a:lin ang="5400000" scaled="1"/>
            </a:gra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24170D-4121-79DB-4040-025F400C4207}"/>
                </a:ext>
              </a:extLst>
            </p:cNvPr>
            <p:cNvSpPr txBox="1"/>
            <p:nvPr/>
          </p:nvSpPr>
          <p:spPr>
            <a:xfrm>
              <a:off x="2259913" y="2431723"/>
              <a:ext cx="1780392" cy="400110"/>
            </a:xfrm>
            <a:prstGeom prst="rect">
              <a:avLst/>
            </a:prstGeom>
            <a:noFill/>
          </p:spPr>
          <p:txBody>
            <a:bodyPr wrap="square">
              <a:spAutoFit/>
            </a:bodyPr>
            <a:lstStyle/>
            <a:p>
              <a:pPr algn="ctr"/>
              <a:r>
                <a:rPr lang="en-US" sz="2000" b="1" kern="0" dirty="0">
                  <a:solidFill>
                    <a:schemeClr val="bg1"/>
                  </a:solidFill>
                  <a:effectLst/>
                  <a:latin typeface="+mj-lt"/>
                  <a:ea typeface="Times New Roman" panose="02020603050405020304" pitchFamily="18" charset="0"/>
                </a:rPr>
                <a:t>Week 1 &amp; 2 </a:t>
              </a:r>
              <a:endParaRPr lang="en-US" sz="2000" dirty="0">
                <a:solidFill>
                  <a:schemeClr val="bg1"/>
                </a:solidFill>
                <a:latin typeface="+mj-lt"/>
              </a:endParaRPr>
            </a:p>
          </p:txBody>
        </p:sp>
        <p:sp>
          <p:nvSpPr>
            <p:cNvPr id="17" name="TextBox 16">
              <a:extLst>
                <a:ext uri="{FF2B5EF4-FFF2-40B4-BE49-F238E27FC236}">
                  <a16:creationId xmlns:a16="http://schemas.microsoft.com/office/drawing/2014/main" id="{1934C537-8C3D-10D5-E616-69CE23FA108E}"/>
                </a:ext>
              </a:extLst>
            </p:cNvPr>
            <p:cNvSpPr txBox="1"/>
            <p:nvPr/>
          </p:nvSpPr>
          <p:spPr>
            <a:xfrm>
              <a:off x="940818" y="3119393"/>
              <a:ext cx="4418582" cy="1694951"/>
            </a:xfrm>
            <a:prstGeom prst="rect">
              <a:avLst/>
            </a:prstGeom>
            <a:noFill/>
          </p:spPr>
          <p:txBody>
            <a:bodyPr wrap="square">
              <a:spAutoFit/>
            </a:bodyPr>
            <a:lstStyle/>
            <a:p>
              <a:pPr marL="0" marR="0" algn="ctr">
                <a:lnSpc>
                  <a:spcPct val="107000"/>
                </a:lnSpc>
                <a:spcBef>
                  <a:spcPts val="0"/>
                </a:spcBef>
                <a:spcAft>
                  <a:spcPts val="800"/>
                </a:spcAft>
              </a:pPr>
              <a:r>
                <a:rPr lang="en-US" sz="1400" kern="0" dirty="0">
                  <a:effectLst/>
                  <a:ea typeface="Times New Roman" panose="02020603050405020304" pitchFamily="18" charset="0"/>
                  <a:cs typeface="SimSun" panose="02010600030101010101" pitchFamily="2" charset="-122"/>
                </a:rPr>
                <a:t>Power 2 Change Crusades Evangelism and Follow-Up Training Videos available at Power2Change.Org. Churches and associations are encouraged to take sign-ups and use the training in preparation for Encounter Jesus 2024. When Pastor Jim gives the Altar Call, the decision follow-up team is asked to come forward with those making decisions for Jesus.</a:t>
              </a:r>
              <a:endParaRPr lang="en-US" sz="1200" kern="100" dirty="0">
                <a:effectLst/>
                <a:ea typeface="Calibri" panose="020F0502020204030204" pitchFamily="34" charset="0"/>
                <a:cs typeface="SimSun" panose="02010600030101010101" pitchFamily="2" charset="-122"/>
              </a:endParaRPr>
            </a:p>
          </p:txBody>
        </p:sp>
        <p:sp>
          <p:nvSpPr>
            <p:cNvPr id="8" name="Rectangle: Rounded Corners 7">
              <a:extLst>
                <a:ext uri="{FF2B5EF4-FFF2-40B4-BE49-F238E27FC236}">
                  <a16:creationId xmlns:a16="http://schemas.microsoft.com/office/drawing/2014/main" id="{73D64001-61D8-76AC-A664-5819DFBF147D}"/>
                </a:ext>
              </a:extLst>
            </p:cNvPr>
            <p:cNvSpPr/>
            <p:nvPr/>
          </p:nvSpPr>
          <p:spPr>
            <a:xfrm>
              <a:off x="6526384" y="2033644"/>
              <a:ext cx="5031014" cy="3423725"/>
            </a:xfrm>
            <a:prstGeom prst="roundRect">
              <a:avLst>
                <a:gd name="adj" fmla="val 5999"/>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Rectangle 10">
              <a:extLst>
                <a:ext uri="{FF2B5EF4-FFF2-40B4-BE49-F238E27FC236}">
                  <a16:creationId xmlns:a16="http://schemas.microsoft.com/office/drawing/2014/main" id="{A9BC5315-FA9D-92E6-EB83-57C6BF1C6AA5}"/>
                </a:ext>
              </a:extLst>
            </p:cNvPr>
            <p:cNvSpPr/>
            <p:nvPr/>
          </p:nvSpPr>
          <p:spPr>
            <a:xfrm>
              <a:off x="6526385" y="2357458"/>
              <a:ext cx="5031013" cy="548641"/>
            </a:xfrm>
            <a:prstGeom prst="rect">
              <a:avLst/>
            </a:prstGeom>
            <a:gradFill>
              <a:gsLst>
                <a:gs pos="0">
                  <a:srgbClr val="1E73BE"/>
                </a:gs>
                <a:gs pos="49500">
                  <a:srgbClr val="03A0E5"/>
                </a:gs>
                <a:gs pos="100000">
                  <a:srgbClr val="1D2C93"/>
                </a:gs>
              </a:gsLst>
              <a:lin ang="5400000" scaled="1"/>
            </a:gra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F5F1AD-42C1-0CD4-3749-21D60B4F1DD3}"/>
                </a:ext>
              </a:extLst>
            </p:cNvPr>
            <p:cNvSpPr txBox="1"/>
            <p:nvPr/>
          </p:nvSpPr>
          <p:spPr>
            <a:xfrm>
              <a:off x="8151695" y="2431723"/>
              <a:ext cx="1780392" cy="400110"/>
            </a:xfrm>
            <a:prstGeom prst="rect">
              <a:avLst/>
            </a:prstGeom>
            <a:noFill/>
          </p:spPr>
          <p:txBody>
            <a:bodyPr wrap="square">
              <a:spAutoFit/>
            </a:bodyPr>
            <a:lstStyle/>
            <a:p>
              <a:pPr algn="ctr"/>
              <a:r>
                <a:rPr lang="en-US" sz="2000" b="1" kern="0" dirty="0">
                  <a:solidFill>
                    <a:schemeClr val="bg1"/>
                  </a:solidFill>
                  <a:effectLst/>
                  <a:latin typeface="+mj-lt"/>
                  <a:ea typeface="Times New Roman" panose="02020603050405020304" pitchFamily="18" charset="0"/>
                </a:rPr>
                <a:t>Weeks 3 &amp; 4 </a:t>
              </a:r>
              <a:endParaRPr lang="en-US" sz="2000" dirty="0">
                <a:solidFill>
                  <a:schemeClr val="bg1"/>
                </a:solidFill>
                <a:latin typeface="+mj-lt"/>
              </a:endParaRPr>
            </a:p>
          </p:txBody>
        </p:sp>
        <p:sp>
          <p:nvSpPr>
            <p:cNvPr id="18" name="TextBox 17">
              <a:extLst>
                <a:ext uri="{FF2B5EF4-FFF2-40B4-BE49-F238E27FC236}">
                  <a16:creationId xmlns:a16="http://schemas.microsoft.com/office/drawing/2014/main" id="{71284C48-5BD6-B2AC-4F9A-9277849548C7}"/>
                </a:ext>
              </a:extLst>
            </p:cNvPr>
            <p:cNvSpPr txBox="1"/>
            <p:nvPr/>
          </p:nvSpPr>
          <p:spPr>
            <a:xfrm>
              <a:off x="6928102" y="3119393"/>
              <a:ext cx="4227578" cy="1003416"/>
            </a:xfrm>
            <a:prstGeom prst="rect">
              <a:avLst/>
            </a:prstGeom>
            <a:noFill/>
          </p:spPr>
          <p:txBody>
            <a:bodyPr wrap="square">
              <a:spAutoFit/>
            </a:bodyPr>
            <a:lstStyle/>
            <a:p>
              <a:pPr marL="0" marR="0" algn="ctr">
                <a:lnSpc>
                  <a:spcPct val="107000"/>
                </a:lnSpc>
                <a:spcBef>
                  <a:spcPts val="0"/>
                </a:spcBef>
                <a:spcAft>
                  <a:spcPts val="800"/>
                </a:spcAft>
              </a:pPr>
              <a:r>
                <a:rPr lang="en-US" sz="1400" kern="0" dirty="0">
                  <a:solidFill>
                    <a:srgbClr val="FF0000"/>
                  </a:solidFill>
                  <a:effectLst/>
                  <a:ea typeface="Times New Roman" panose="02020603050405020304" pitchFamily="18" charset="0"/>
                  <a:cs typeface="SimSun" panose="02010600030101010101" pitchFamily="2" charset="-122"/>
                </a:rPr>
                <a:t>Implementation with engagement to the community with the gospel. Invitations, flyers, posters, and social media postings are encouraged to be posted and promoted.</a:t>
              </a:r>
              <a:endParaRPr lang="en-US" sz="1200" kern="100" dirty="0">
                <a:solidFill>
                  <a:srgbClr val="FF0000"/>
                </a:solidFill>
                <a:effectLst/>
                <a:ea typeface="Calibri" panose="020F0502020204030204" pitchFamily="34" charset="0"/>
                <a:cs typeface="SimSun" panose="02010600030101010101" pitchFamily="2" charset="-122"/>
              </a:endParaRPr>
            </a:p>
          </p:txBody>
        </p:sp>
      </p:grpSp>
    </p:spTree>
    <p:extLst>
      <p:ext uri="{BB962C8B-B14F-4D97-AF65-F5344CB8AC3E}">
        <p14:creationId xmlns:p14="http://schemas.microsoft.com/office/powerpoint/2010/main" val="87646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21FBC8-2F08-D3AA-DCE7-9AFC6BEB3C31}"/>
              </a:ext>
            </a:extLst>
          </p:cNvPr>
          <p:cNvCxnSpPr>
            <a:cxnSpLocks/>
          </p:cNvCxnSpPr>
          <p:nvPr/>
        </p:nvCxnSpPr>
        <p:spPr>
          <a:xfrm>
            <a:off x="1185863" y="6553200"/>
            <a:ext cx="10570368" cy="0"/>
          </a:xfrm>
          <a:prstGeom prst="line">
            <a:avLst/>
          </a:prstGeom>
          <a:ln w="25400">
            <a:gradFill flip="none" rotWithShape="1">
              <a:gsLst>
                <a:gs pos="0">
                  <a:schemeClr val="accent1"/>
                </a:gs>
                <a:gs pos="100000">
                  <a:srgbClr val="1D2C93"/>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1F7E054-9C26-2702-5867-613C89C4B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6306220"/>
            <a:ext cx="638626" cy="493960"/>
          </a:xfrm>
          <a:prstGeom prst="rect">
            <a:avLst/>
          </a:prstGeom>
        </p:spPr>
      </p:pic>
      <p:sp>
        <p:nvSpPr>
          <p:cNvPr id="4" name="TextBox 3">
            <a:extLst>
              <a:ext uri="{FF2B5EF4-FFF2-40B4-BE49-F238E27FC236}">
                <a16:creationId xmlns:a16="http://schemas.microsoft.com/office/drawing/2014/main" id="{34AA4BAA-883B-F867-000F-2F0330E63D94}"/>
              </a:ext>
            </a:extLst>
          </p:cNvPr>
          <p:cNvSpPr txBox="1"/>
          <p:nvPr/>
        </p:nvSpPr>
        <p:spPr>
          <a:xfrm>
            <a:off x="11486018" y="6276201"/>
            <a:ext cx="248782" cy="276999"/>
          </a:xfrm>
          <a:prstGeom prst="rect">
            <a:avLst/>
          </a:prstGeom>
          <a:noFill/>
        </p:spPr>
        <p:txBody>
          <a:bodyPr wrap="square" rtlCol="0">
            <a:spAutoFit/>
          </a:bodyPr>
          <a:lstStyle/>
          <a:p>
            <a:pPr algn="ctr"/>
            <a:fld id="{DD8C02ED-975E-455F-B5D4-414732104D72}" type="slidenum">
              <a:rPr lang="en-US" sz="1200" b="1" smtClean="0">
                <a:latin typeface="+mj-lt"/>
              </a:rPr>
              <a:pPr algn="ctr"/>
              <a:t>6</a:t>
            </a:fld>
            <a:endParaRPr lang="en-US" sz="1200" b="1" dirty="0">
              <a:latin typeface="+mj-lt"/>
            </a:endParaRPr>
          </a:p>
        </p:txBody>
      </p:sp>
      <p:sp>
        <p:nvSpPr>
          <p:cNvPr id="5" name="TextBox 4">
            <a:extLst>
              <a:ext uri="{FF2B5EF4-FFF2-40B4-BE49-F238E27FC236}">
                <a16:creationId xmlns:a16="http://schemas.microsoft.com/office/drawing/2014/main" id="{E292F387-458B-97C8-B516-73647EF7C561}"/>
              </a:ext>
            </a:extLst>
          </p:cNvPr>
          <p:cNvSpPr txBox="1"/>
          <p:nvPr/>
        </p:nvSpPr>
        <p:spPr>
          <a:xfrm>
            <a:off x="8577252" y="6299284"/>
            <a:ext cx="2901280" cy="230832"/>
          </a:xfrm>
          <a:prstGeom prst="rect">
            <a:avLst/>
          </a:prstGeom>
          <a:noFill/>
        </p:spPr>
        <p:txBody>
          <a:bodyPr wrap="square">
            <a:spAutoFit/>
          </a:bodyPr>
          <a:lstStyle/>
          <a:p>
            <a:r>
              <a:rPr lang="en-US" sz="900" b="0" i="0" dirty="0">
                <a:effectLst/>
                <a:latin typeface="Roboto" panose="02000000000000000000" pitchFamily="2" charset="0"/>
              </a:rPr>
              <a:t>© 2024 </a:t>
            </a:r>
            <a:r>
              <a:rPr lang="en-US" sz="900" b="0" i="0" dirty="0">
                <a:solidFill>
                  <a:schemeClr val="accent1"/>
                </a:solidFill>
                <a:effectLst/>
                <a:latin typeface="Roboto" panose="02000000000000000000" pitchFamily="2" charset="0"/>
              </a:rPr>
              <a:t>Power2ChangeCrusades</a:t>
            </a:r>
            <a:r>
              <a:rPr lang="en-US" sz="900" b="0" i="0" dirty="0">
                <a:effectLst/>
                <a:latin typeface="Roboto" panose="02000000000000000000" pitchFamily="2" charset="0"/>
              </a:rPr>
              <a:t>. All Rights Reserved</a:t>
            </a:r>
            <a:endParaRPr lang="en-US" sz="900" dirty="0"/>
          </a:p>
        </p:txBody>
      </p:sp>
      <p:sp>
        <p:nvSpPr>
          <p:cNvPr id="6" name="TextBox 5">
            <a:extLst>
              <a:ext uri="{FF2B5EF4-FFF2-40B4-BE49-F238E27FC236}">
                <a16:creationId xmlns:a16="http://schemas.microsoft.com/office/drawing/2014/main" id="{CD90CBD9-D4AC-7B39-CE24-66F03B4FF34C}"/>
              </a:ext>
            </a:extLst>
          </p:cNvPr>
          <p:cNvSpPr txBox="1"/>
          <p:nvPr/>
        </p:nvSpPr>
        <p:spPr>
          <a:xfrm>
            <a:off x="590550" y="327884"/>
            <a:ext cx="11010900" cy="668709"/>
          </a:xfrm>
          <a:prstGeom prst="rect">
            <a:avLst/>
          </a:prstGeom>
          <a:noFill/>
        </p:spPr>
        <p:txBody>
          <a:bodyPr wrap="square">
            <a:spAutoFit/>
          </a:bodyPr>
          <a:lstStyle/>
          <a:p>
            <a:pPr marL="0" marR="0" algn="ctr">
              <a:lnSpc>
                <a:spcPct val="107000"/>
              </a:lnSpc>
              <a:spcBef>
                <a:spcPts val="0"/>
              </a:spcBef>
              <a:spcAft>
                <a:spcPts val="800"/>
              </a:spcAft>
            </a:pPr>
            <a:r>
              <a:rPr lang="en-US" b="1" kern="0" dirty="0">
                <a:solidFill>
                  <a:srgbClr val="26282A"/>
                </a:solidFill>
                <a:effectLst/>
                <a:latin typeface="+mj-lt"/>
                <a:ea typeface="Times New Roman" panose="02020603050405020304" pitchFamily="18" charset="0"/>
                <a:cs typeface="Times New Roman" panose="02020603050405020304" pitchFamily="18" charset="0"/>
              </a:rPr>
              <a:t>All Power 2 Change Events Are Designed To Evangelize With The Word Of God And To Encourage Every </a:t>
            </a:r>
            <a:r>
              <a:rPr lang="en-US" b="1" kern="0" dirty="0">
                <a:solidFill>
                  <a:srgbClr val="1D2C93"/>
                </a:solidFill>
                <a:effectLst/>
                <a:latin typeface="+mj-lt"/>
                <a:ea typeface="Times New Roman" panose="02020603050405020304" pitchFamily="18" charset="0"/>
                <a:cs typeface="Times New Roman" panose="02020603050405020304" pitchFamily="18" charset="0"/>
              </a:rPr>
              <a:t>Attendee While Building Them Up In Their Faith And Engaging The Lost With The Gospel.</a:t>
            </a:r>
            <a:endParaRPr lang="en-US" sz="1400" b="1" kern="100" dirty="0">
              <a:solidFill>
                <a:srgbClr val="1D2C93"/>
              </a:solidFill>
              <a:effectLst/>
              <a:latin typeface="+mj-lt"/>
              <a:ea typeface="Calibri" panose="020F0502020204030204" pitchFamily="34" charset="0"/>
              <a:cs typeface="Times New Roman" panose="02020603050405020304" pitchFamily="18" charset="0"/>
            </a:endParaRPr>
          </a:p>
        </p:txBody>
      </p:sp>
      <p:grpSp>
        <p:nvGrpSpPr>
          <p:cNvPr id="77" name="Group 76">
            <a:extLst>
              <a:ext uri="{FF2B5EF4-FFF2-40B4-BE49-F238E27FC236}">
                <a16:creationId xmlns:a16="http://schemas.microsoft.com/office/drawing/2014/main" id="{68186603-E5F3-56F7-7721-8505DAA28B2B}"/>
              </a:ext>
            </a:extLst>
          </p:cNvPr>
          <p:cNvGrpSpPr/>
          <p:nvPr/>
        </p:nvGrpSpPr>
        <p:grpSpPr>
          <a:xfrm>
            <a:off x="0" y="1250285"/>
            <a:ext cx="12192000" cy="571492"/>
            <a:chOff x="0" y="1069534"/>
            <a:chExt cx="12192000" cy="571492"/>
          </a:xfrm>
        </p:grpSpPr>
        <p:sp>
          <p:nvSpPr>
            <p:cNvPr id="7" name="Rectangle 6">
              <a:extLst>
                <a:ext uri="{FF2B5EF4-FFF2-40B4-BE49-F238E27FC236}">
                  <a16:creationId xmlns:a16="http://schemas.microsoft.com/office/drawing/2014/main" id="{8DAEEBFC-8B74-FE98-9ABB-6702C255998E}"/>
                </a:ext>
              </a:extLst>
            </p:cNvPr>
            <p:cNvSpPr/>
            <p:nvPr/>
          </p:nvSpPr>
          <p:spPr>
            <a:xfrm>
              <a:off x="0" y="1069534"/>
              <a:ext cx="12192000" cy="571492"/>
            </a:xfrm>
            <a:prstGeom prst="rect">
              <a:avLst/>
            </a:prstGeom>
            <a:gradFill flip="none" rotWithShape="1">
              <a:gsLst>
                <a:gs pos="0">
                  <a:srgbClr val="1E73BE"/>
                </a:gs>
                <a:gs pos="100000">
                  <a:srgbClr val="1D2C93"/>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TextBox 10">
              <a:extLst>
                <a:ext uri="{FF2B5EF4-FFF2-40B4-BE49-F238E27FC236}">
                  <a16:creationId xmlns:a16="http://schemas.microsoft.com/office/drawing/2014/main" id="{2B3CA49F-50D2-BD50-E81F-BF5174979E4C}"/>
                </a:ext>
              </a:extLst>
            </p:cNvPr>
            <p:cNvSpPr txBox="1"/>
            <p:nvPr/>
          </p:nvSpPr>
          <p:spPr>
            <a:xfrm>
              <a:off x="3048000" y="1124448"/>
              <a:ext cx="6096000" cy="461665"/>
            </a:xfrm>
            <a:prstGeom prst="rect">
              <a:avLst/>
            </a:prstGeom>
            <a:noFill/>
          </p:spPr>
          <p:txBody>
            <a:bodyPr wrap="square" anchor="ctr">
              <a:spAutoFit/>
            </a:bodyPr>
            <a:lstStyle/>
            <a:p>
              <a:pPr algn="ctr"/>
              <a:r>
                <a:rPr lang="en-US" sz="2400" b="1" dirty="0">
                  <a:solidFill>
                    <a:schemeClr val="bg1"/>
                  </a:solidFill>
                </a:rPr>
                <a:t>P2C Crusades Vision</a:t>
              </a:r>
              <a:endParaRPr lang="en-PK" sz="2400" b="1" dirty="0">
                <a:solidFill>
                  <a:schemeClr val="bg1"/>
                </a:solidFill>
              </a:endParaRPr>
            </a:p>
          </p:txBody>
        </p:sp>
      </p:grpSp>
      <p:grpSp>
        <p:nvGrpSpPr>
          <p:cNvPr id="76" name="Group 75">
            <a:extLst>
              <a:ext uri="{FF2B5EF4-FFF2-40B4-BE49-F238E27FC236}">
                <a16:creationId xmlns:a16="http://schemas.microsoft.com/office/drawing/2014/main" id="{BAF8535C-B207-AC4F-2864-99003C19CA57}"/>
              </a:ext>
            </a:extLst>
          </p:cNvPr>
          <p:cNvGrpSpPr/>
          <p:nvPr/>
        </p:nvGrpSpPr>
        <p:grpSpPr>
          <a:xfrm>
            <a:off x="348144" y="2075469"/>
            <a:ext cx="11495712" cy="2052973"/>
            <a:chOff x="348144" y="2044139"/>
            <a:chExt cx="11495712" cy="2052973"/>
          </a:xfrm>
        </p:grpSpPr>
        <p:sp>
          <p:nvSpPr>
            <p:cNvPr id="13" name="Rounded Rectangle 13">
              <a:extLst>
                <a:ext uri="{FF2B5EF4-FFF2-40B4-BE49-F238E27FC236}">
                  <a16:creationId xmlns:a16="http://schemas.microsoft.com/office/drawing/2014/main" id="{6429851E-2328-993C-D0CD-3C6CA8DC515E}"/>
                </a:ext>
              </a:extLst>
            </p:cNvPr>
            <p:cNvSpPr/>
            <p:nvPr/>
          </p:nvSpPr>
          <p:spPr>
            <a:xfrm>
              <a:off x="856873" y="2044139"/>
              <a:ext cx="1039946" cy="1039946"/>
            </a:xfrm>
            <a:prstGeom prst="roundRect">
              <a:avLst/>
            </a:prstGeom>
            <a:solidFill>
              <a:sysClr val="window" lastClr="FFFFFF"/>
            </a:solidFill>
            <a:ln w="12700" cap="flat" cmpd="sng" algn="ctr">
              <a:noFill/>
              <a:prstDash val="solid"/>
              <a:miter lim="800000"/>
            </a:ln>
            <a:effectLst>
              <a:outerShdw blurRad="63500" sx="102000" sy="102000" algn="ctr"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4" name="Rounded Rectangle 14">
              <a:extLst>
                <a:ext uri="{FF2B5EF4-FFF2-40B4-BE49-F238E27FC236}">
                  <a16:creationId xmlns:a16="http://schemas.microsoft.com/office/drawing/2014/main" id="{C690ADEA-2D9D-6914-7673-DA8A583E1561}"/>
                </a:ext>
              </a:extLst>
            </p:cNvPr>
            <p:cNvSpPr/>
            <p:nvPr/>
          </p:nvSpPr>
          <p:spPr>
            <a:xfrm>
              <a:off x="945165" y="2132436"/>
              <a:ext cx="863358" cy="863355"/>
            </a:xfrm>
            <a:prstGeom prst="roundRect">
              <a:avLst/>
            </a:prstGeom>
            <a:gradFill>
              <a:gsLst>
                <a:gs pos="0">
                  <a:srgbClr val="1E73BE"/>
                </a:gs>
                <a:gs pos="100000">
                  <a:srgbClr val="1D2C93"/>
                </a:gs>
              </a:gsLst>
              <a:lin ang="10800000" scaled="1"/>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5" name="Freeform 16">
              <a:extLst>
                <a:ext uri="{FF2B5EF4-FFF2-40B4-BE49-F238E27FC236}">
                  <a16:creationId xmlns:a16="http://schemas.microsoft.com/office/drawing/2014/main" id="{0310BD3F-3BBB-7162-0E92-F334C576AF8E}"/>
                </a:ext>
              </a:extLst>
            </p:cNvPr>
            <p:cNvSpPr/>
            <p:nvPr/>
          </p:nvSpPr>
          <p:spPr>
            <a:xfrm>
              <a:off x="856873" y="2044141"/>
              <a:ext cx="438275" cy="362747"/>
            </a:xfrm>
            <a:custGeom>
              <a:avLst/>
              <a:gdLst>
                <a:gd name="connsiteX0" fmla="*/ 119114 w 301192"/>
                <a:gd name="connsiteY0" fmla="*/ 0 h 249288"/>
                <a:gd name="connsiteX1" fmla="*/ 301192 w 301192"/>
                <a:gd name="connsiteY1" fmla="*/ 0 h 249288"/>
                <a:gd name="connsiteX2" fmla="*/ 301192 w 301192"/>
                <a:gd name="connsiteY2" fmla="*/ 249288 h 249288"/>
                <a:gd name="connsiteX3" fmla="*/ 0 w 301192"/>
                <a:gd name="connsiteY3" fmla="*/ 249288 h 249288"/>
                <a:gd name="connsiteX4" fmla="*/ 0 w 301192"/>
                <a:gd name="connsiteY4" fmla="*/ 119114 h 249288"/>
                <a:gd name="connsiteX5" fmla="*/ 119114 w 301192"/>
                <a:gd name="connsiteY5" fmla="*/ 0 h 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92" h="249288">
                  <a:moveTo>
                    <a:pt x="119114" y="0"/>
                  </a:moveTo>
                  <a:lnTo>
                    <a:pt x="301192" y="0"/>
                  </a:lnTo>
                  <a:lnTo>
                    <a:pt x="301192" y="249288"/>
                  </a:lnTo>
                  <a:lnTo>
                    <a:pt x="0" y="249288"/>
                  </a:lnTo>
                  <a:lnTo>
                    <a:pt x="0" y="119114"/>
                  </a:lnTo>
                  <a:cubicBezTo>
                    <a:pt x="0" y="53329"/>
                    <a:pt x="53329" y="0"/>
                    <a:pt x="119114"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44F29"/>
                </a:solidFill>
                <a:effectLst/>
                <a:uLnTx/>
                <a:uFillTx/>
                <a:latin typeface="Sakkal Majalla" panose="02000000000000000000" pitchFamily="2" charset="-78"/>
                <a:ea typeface="+mn-ea"/>
                <a:cs typeface="Sakkal Majalla" panose="02000000000000000000" pitchFamily="2" charset="-78"/>
              </a:endParaRPr>
            </a:p>
          </p:txBody>
        </p:sp>
        <p:sp>
          <p:nvSpPr>
            <p:cNvPr id="16" name="TextBox 15">
              <a:extLst>
                <a:ext uri="{FF2B5EF4-FFF2-40B4-BE49-F238E27FC236}">
                  <a16:creationId xmlns:a16="http://schemas.microsoft.com/office/drawing/2014/main" id="{024666B0-A386-A68F-8A41-EABC7F404FC3}"/>
                </a:ext>
              </a:extLst>
            </p:cNvPr>
            <p:cNvSpPr txBox="1"/>
            <p:nvPr/>
          </p:nvSpPr>
          <p:spPr>
            <a:xfrm>
              <a:off x="348144" y="3266115"/>
              <a:ext cx="2057400" cy="584775"/>
            </a:xfrm>
            <a:prstGeom prst="rect">
              <a:avLst/>
            </a:prstGeom>
            <a:noFill/>
          </p:spPr>
          <p:txBody>
            <a:bodyPr wrap="square">
              <a:spAutoFit/>
            </a:bodyPr>
            <a:lstStyle/>
            <a:p>
              <a:pPr algn="ctr"/>
              <a:r>
                <a:rPr lang="en-US" sz="1600" dirty="0"/>
                <a:t>Just to be in God’s presence</a:t>
              </a:r>
              <a:endParaRPr lang="en-PK" sz="1600" dirty="0"/>
            </a:p>
          </p:txBody>
        </p:sp>
        <p:sp>
          <p:nvSpPr>
            <p:cNvPr id="17" name="TextBox 16">
              <a:extLst>
                <a:ext uri="{FF2B5EF4-FFF2-40B4-BE49-F238E27FC236}">
                  <a16:creationId xmlns:a16="http://schemas.microsoft.com/office/drawing/2014/main" id="{7A3B0687-BAD6-545F-0077-461300DA56DB}"/>
                </a:ext>
              </a:extLst>
            </p:cNvPr>
            <p:cNvSpPr txBox="1"/>
            <p:nvPr/>
          </p:nvSpPr>
          <p:spPr>
            <a:xfrm>
              <a:off x="1022451" y="2406888"/>
              <a:ext cx="708786" cy="584775"/>
            </a:xfrm>
            <a:prstGeom prst="rect">
              <a:avLst/>
            </a:prstGeom>
            <a:noFill/>
          </p:spPr>
          <p:txBody>
            <a:bodyPr wrap="square">
              <a:spAutoFit/>
            </a:bodyPr>
            <a:lstStyle/>
            <a:p>
              <a:pPr algn="ctr"/>
              <a:r>
                <a:rPr lang="en-US" sz="3200" b="1" dirty="0">
                  <a:solidFill>
                    <a:schemeClr val="bg1"/>
                  </a:solidFill>
                  <a:latin typeface="+mj-lt"/>
                </a:rPr>
                <a:t>J</a:t>
              </a:r>
              <a:endParaRPr lang="en-PK" sz="3200" b="1" dirty="0">
                <a:solidFill>
                  <a:schemeClr val="bg1"/>
                </a:solidFill>
                <a:latin typeface="+mj-lt"/>
              </a:endParaRPr>
            </a:p>
          </p:txBody>
        </p:sp>
        <p:sp>
          <p:nvSpPr>
            <p:cNvPr id="38" name="Rounded Rectangle 13">
              <a:extLst>
                <a:ext uri="{FF2B5EF4-FFF2-40B4-BE49-F238E27FC236}">
                  <a16:creationId xmlns:a16="http://schemas.microsoft.com/office/drawing/2014/main" id="{0B1B0114-C489-3D4F-D9BB-46F9BEE78654}"/>
                </a:ext>
              </a:extLst>
            </p:cNvPr>
            <p:cNvSpPr/>
            <p:nvPr/>
          </p:nvSpPr>
          <p:spPr>
            <a:xfrm>
              <a:off x="3216451" y="2044139"/>
              <a:ext cx="1039946" cy="1039946"/>
            </a:xfrm>
            <a:prstGeom prst="roundRect">
              <a:avLst/>
            </a:prstGeom>
            <a:solidFill>
              <a:sysClr val="window" lastClr="FFFFFF"/>
            </a:solidFill>
            <a:ln w="12700" cap="flat" cmpd="sng" algn="ctr">
              <a:noFill/>
              <a:prstDash val="solid"/>
              <a:miter lim="800000"/>
            </a:ln>
            <a:effectLst>
              <a:outerShdw blurRad="63500" sx="102000" sy="102000" algn="ctr"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9" name="Rounded Rectangle 14">
              <a:extLst>
                <a:ext uri="{FF2B5EF4-FFF2-40B4-BE49-F238E27FC236}">
                  <a16:creationId xmlns:a16="http://schemas.microsoft.com/office/drawing/2014/main" id="{297B2D17-6EA4-8BAA-FCC0-C35D13E13FAF}"/>
                </a:ext>
              </a:extLst>
            </p:cNvPr>
            <p:cNvSpPr/>
            <p:nvPr/>
          </p:nvSpPr>
          <p:spPr>
            <a:xfrm>
              <a:off x="3304743" y="2132436"/>
              <a:ext cx="863358" cy="863355"/>
            </a:xfrm>
            <a:prstGeom prst="roundRect">
              <a:avLst/>
            </a:prstGeom>
            <a:gradFill>
              <a:gsLst>
                <a:gs pos="0">
                  <a:srgbClr val="1E73BE"/>
                </a:gs>
                <a:gs pos="100000">
                  <a:srgbClr val="1D2C93"/>
                </a:gs>
              </a:gsLst>
              <a:lin ang="10800000" scaled="1"/>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0" name="Freeform 16">
              <a:extLst>
                <a:ext uri="{FF2B5EF4-FFF2-40B4-BE49-F238E27FC236}">
                  <a16:creationId xmlns:a16="http://schemas.microsoft.com/office/drawing/2014/main" id="{FBCA2B92-67EE-42B1-513A-155AB4F2A53B}"/>
                </a:ext>
              </a:extLst>
            </p:cNvPr>
            <p:cNvSpPr/>
            <p:nvPr/>
          </p:nvSpPr>
          <p:spPr>
            <a:xfrm>
              <a:off x="3216451" y="2044141"/>
              <a:ext cx="438275" cy="362747"/>
            </a:xfrm>
            <a:custGeom>
              <a:avLst/>
              <a:gdLst>
                <a:gd name="connsiteX0" fmla="*/ 119114 w 301192"/>
                <a:gd name="connsiteY0" fmla="*/ 0 h 249288"/>
                <a:gd name="connsiteX1" fmla="*/ 301192 w 301192"/>
                <a:gd name="connsiteY1" fmla="*/ 0 h 249288"/>
                <a:gd name="connsiteX2" fmla="*/ 301192 w 301192"/>
                <a:gd name="connsiteY2" fmla="*/ 249288 h 249288"/>
                <a:gd name="connsiteX3" fmla="*/ 0 w 301192"/>
                <a:gd name="connsiteY3" fmla="*/ 249288 h 249288"/>
                <a:gd name="connsiteX4" fmla="*/ 0 w 301192"/>
                <a:gd name="connsiteY4" fmla="*/ 119114 h 249288"/>
                <a:gd name="connsiteX5" fmla="*/ 119114 w 301192"/>
                <a:gd name="connsiteY5" fmla="*/ 0 h 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92" h="249288">
                  <a:moveTo>
                    <a:pt x="119114" y="0"/>
                  </a:moveTo>
                  <a:lnTo>
                    <a:pt x="301192" y="0"/>
                  </a:lnTo>
                  <a:lnTo>
                    <a:pt x="301192" y="249288"/>
                  </a:lnTo>
                  <a:lnTo>
                    <a:pt x="0" y="249288"/>
                  </a:lnTo>
                  <a:lnTo>
                    <a:pt x="0" y="119114"/>
                  </a:lnTo>
                  <a:cubicBezTo>
                    <a:pt x="0" y="53329"/>
                    <a:pt x="53329" y="0"/>
                    <a:pt x="119114"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44F29"/>
                </a:solidFill>
                <a:effectLst/>
                <a:uLnTx/>
                <a:uFillTx/>
                <a:latin typeface="Sakkal Majalla" panose="02000000000000000000" pitchFamily="2" charset="-78"/>
                <a:ea typeface="+mn-ea"/>
                <a:cs typeface="Sakkal Majalla" panose="02000000000000000000" pitchFamily="2" charset="-78"/>
              </a:endParaRPr>
            </a:p>
          </p:txBody>
        </p:sp>
        <p:sp>
          <p:nvSpPr>
            <p:cNvPr id="41" name="TextBox 40">
              <a:extLst>
                <a:ext uri="{FF2B5EF4-FFF2-40B4-BE49-F238E27FC236}">
                  <a16:creationId xmlns:a16="http://schemas.microsoft.com/office/drawing/2014/main" id="{A6A2CE0A-0AF3-4423-AAF7-BB013EF88A8D}"/>
                </a:ext>
              </a:extLst>
            </p:cNvPr>
            <p:cNvSpPr txBox="1"/>
            <p:nvPr/>
          </p:nvSpPr>
          <p:spPr>
            <a:xfrm>
              <a:off x="2707722" y="3266115"/>
              <a:ext cx="2057400" cy="584775"/>
            </a:xfrm>
            <a:prstGeom prst="rect">
              <a:avLst/>
            </a:prstGeom>
            <a:noFill/>
          </p:spPr>
          <p:txBody>
            <a:bodyPr wrap="square">
              <a:spAutoFit/>
            </a:bodyPr>
            <a:lstStyle/>
            <a:p>
              <a:pPr algn="ctr"/>
              <a:r>
                <a:rPr lang="en-US" sz="1600" dirty="0"/>
                <a:t>Evangelize </a:t>
              </a:r>
            </a:p>
            <a:p>
              <a:pPr algn="ctr"/>
              <a:r>
                <a:rPr lang="en-US" sz="1600" dirty="0"/>
                <a:t>&amp; Equip</a:t>
              </a:r>
              <a:endParaRPr lang="en-PK" sz="1600" dirty="0"/>
            </a:p>
          </p:txBody>
        </p:sp>
        <p:sp>
          <p:nvSpPr>
            <p:cNvPr id="42" name="TextBox 41">
              <a:extLst>
                <a:ext uri="{FF2B5EF4-FFF2-40B4-BE49-F238E27FC236}">
                  <a16:creationId xmlns:a16="http://schemas.microsoft.com/office/drawing/2014/main" id="{3D166687-CBAF-4408-42AD-C15CF91594BB}"/>
                </a:ext>
              </a:extLst>
            </p:cNvPr>
            <p:cNvSpPr txBox="1"/>
            <p:nvPr/>
          </p:nvSpPr>
          <p:spPr>
            <a:xfrm>
              <a:off x="3382029" y="2406888"/>
              <a:ext cx="708786" cy="584775"/>
            </a:xfrm>
            <a:prstGeom prst="rect">
              <a:avLst/>
            </a:prstGeom>
            <a:noFill/>
          </p:spPr>
          <p:txBody>
            <a:bodyPr wrap="square">
              <a:spAutoFit/>
            </a:bodyPr>
            <a:lstStyle/>
            <a:p>
              <a:pPr algn="ctr"/>
              <a:r>
                <a:rPr lang="en-US" sz="3200" b="1" dirty="0">
                  <a:solidFill>
                    <a:schemeClr val="bg1"/>
                  </a:solidFill>
                  <a:latin typeface="+mj-lt"/>
                </a:rPr>
                <a:t>E</a:t>
              </a:r>
              <a:endParaRPr lang="en-PK" sz="3200" b="1" dirty="0">
                <a:solidFill>
                  <a:schemeClr val="bg1"/>
                </a:solidFill>
                <a:latin typeface="+mj-lt"/>
              </a:endParaRPr>
            </a:p>
          </p:txBody>
        </p:sp>
        <p:sp>
          <p:nvSpPr>
            <p:cNvPr id="44" name="Rounded Rectangle 13">
              <a:extLst>
                <a:ext uri="{FF2B5EF4-FFF2-40B4-BE49-F238E27FC236}">
                  <a16:creationId xmlns:a16="http://schemas.microsoft.com/office/drawing/2014/main" id="{EFAA92C4-74E3-D506-4312-586F02C7B799}"/>
                </a:ext>
              </a:extLst>
            </p:cNvPr>
            <p:cNvSpPr/>
            <p:nvPr/>
          </p:nvSpPr>
          <p:spPr>
            <a:xfrm>
              <a:off x="5576029" y="2044139"/>
              <a:ext cx="1039946" cy="1039946"/>
            </a:xfrm>
            <a:prstGeom prst="roundRect">
              <a:avLst/>
            </a:prstGeom>
            <a:solidFill>
              <a:sysClr val="window" lastClr="FFFFFF"/>
            </a:solidFill>
            <a:ln w="12700" cap="flat" cmpd="sng" algn="ctr">
              <a:noFill/>
              <a:prstDash val="solid"/>
              <a:miter lim="800000"/>
            </a:ln>
            <a:effectLst>
              <a:outerShdw blurRad="63500" sx="102000" sy="102000" algn="ctr"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5" name="Rounded Rectangle 14">
              <a:extLst>
                <a:ext uri="{FF2B5EF4-FFF2-40B4-BE49-F238E27FC236}">
                  <a16:creationId xmlns:a16="http://schemas.microsoft.com/office/drawing/2014/main" id="{0C8488AE-4ED0-5A28-FFA1-F84A3422BA95}"/>
                </a:ext>
              </a:extLst>
            </p:cNvPr>
            <p:cNvSpPr/>
            <p:nvPr/>
          </p:nvSpPr>
          <p:spPr>
            <a:xfrm>
              <a:off x="5664321" y="2132436"/>
              <a:ext cx="863358" cy="863355"/>
            </a:xfrm>
            <a:prstGeom prst="roundRect">
              <a:avLst/>
            </a:prstGeom>
            <a:gradFill>
              <a:gsLst>
                <a:gs pos="0">
                  <a:srgbClr val="1E73BE"/>
                </a:gs>
                <a:gs pos="100000">
                  <a:srgbClr val="1D2C93"/>
                </a:gs>
              </a:gsLst>
              <a:lin ang="10800000" scaled="1"/>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6" name="Freeform 16">
              <a:extLst>
                <a:ext uri="{FF2B5EF4-FFF2-40B4-BE49-F238E27FC236}">
                  <a16:creationId xmlns:a16="http://schemas.microsoft.com/office/drawing/2014/main" id="{A803276C-09DF-5653-4E7C-E72F85DAED75}"/>
                </a:ext>
              </a:extLst>
            </p:cNvPr>
            <p:cNvSpPr/>
            <p:nvPr/>
          </p:nvSpPr>
          <p:spPr>
            <a:xfrm>
              <a:off x="5576029" y="2044141"/>
              <a:ext cx="438275" cy="362747"/>
            </a:xfrm>
            <a:custGeom>
              <a:avLst/>
              <a:gdLst>
                <a:gd name="connsiteX0" fmla="*/ 119114 w 301192"/>
                <a:gd name="connsiteY0" fmla="*/ 0 h 249288"/>
                <a:gd name="connsiteX1" fmla="*/ 301192 w 301192"/>
                <a:gd name="connsiteY1" fmla="*/ 0 h 249288"/>
                <a:gd name="connsiteX2" fmla="*/ 301192 w 301192"/>
                <a:gd name="connsiteY2" fmla="*/ 249288 h 249288"/>
                <a:gd name="connsiteX3" fmla="*/ 0 w 301192"/>
                <a:gd name="connsiteY3" fmla="*/ 249288 h 249288"/>
                <a:gd name="connsiteX4" fmla="*/ 0 w 301192"/>
                <a:gd name="connsiteY4" fmla="*/ 119114 h 249288"/>
                <a:gd name="connsiteX5" fmla="*/ 119114 w 301192"/>
                <a:gd name="connsiteY5" fmla="*/ 0 h 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92" h="249288">
                  <a:moveTo>
                    <a:pt x="119114" y="0"/>
                  </a:moveTo>
                  <a:lnTo>
                    <a:pt x="301192" y="0"/>
                  </a:lnTo>
                  <a:lnTo>
                    <a:pt x="301192" y="249288"/>
                  </a:lnTo>
                  <a:lnTo>
                    <a:pt x="0" y="249288"/>
                  </a:lnTo>
                  <a:lnTo>
                    <a:pt x="0" y="119114"/>
                  </a:lnTo>
                  <a:cubicBezTo>
                    <a:pt x="0" y="53329"/>
                    <a:pt x="53329" y="0"/>
                    <a:pt x="119114"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44F29"/>
                </a:solidFill>
                <a:effectLst/>
                <a:uLnTx/>
                <a:uFillTx/>
                <a:latin typeface="Sakkal Majalla" panose="02000000000000000000" pitchFamily="2" charset="-78"/>
                <a:ea typeface="+mn-ea"/>
                <a:cs typeface="Sakkal Majalla" panose="02000000000000000000" pitchFamily="2" charset="-78"/>
              </a:endParaRPr>
            </a:p>
          </p:txBody>
        </p:sp>
        <p:sp>
          <p:nvSpPr>
            <p:cNvPr id="47" name="TextBox 46">
              <a:extLst>
                <a:ext uri="{FF2B5EF4-FFF2-40B4-BE49-F238E27FC236}">
                  <a16:creationId xmlns:a16="http://schemas.microsoft.com/office/drawing/2014/main" id="{E021B179-749B-FCE5-8EB8-68AB57363C98}"/>
                </a:ext>
              </a:extLst>
            </p:cNvPr>
            <p:cNvSpPr txBox="1"/>
            <p:nvPr/>
          </p:nvSpPr>
          <p:spPr>
            <a:xfrm>
              <a:off x="5067300" y="3266115"/>
              <a:ext cx="2057400" cy="584775"/>
            </a:xfrm>
            <a:prstGeom prst="rect">
              <a:avLst/>
            </a:prstGeom>
            <a:noFill/>
          </p:spPr>
          <p:txBody>
            <a:bodyPr wrap="square">
              <a:spAutoFit/>
            </a:bodyPr>
            <a:lstStyle/>
            <a:p>
              <a:pPr algn="ctr"/>
              <a:r>
                <a:rPr lang="en-US" sz="1600" dirty="0"/>
                <a:t>See lives Changed &amp; Transformed</a:t>
              </a:r>
              <a:endParaRPr lang="en-PK" sz="1600" dirty="0"/>
            </a:p>
          </p:txBody>
        </p:sp>
        <p:sp>
          <p:nvSpPr>
            <p:cNvPr id="48" name="TextBox 47">
              <a:extLst>
                <a:ext uri="{FF2B5EF4-FFF2-40B4-BE49-F238E27FC236}">
                  <a16:creationId xmlns:a16="http://schemas.microsoft.com/office/drawing/2014/main" id="{B4D43308-41BD-AC03-7F7B-0A3F9DD11184}"/>
                </a:ext>
              </a:extLst>
            </p:cNvPr>
            <p:cNvSpPr txBox="1"/>
            <p:nvPr/>
          </p:nvSpPr>
          <p:spPr>
            <a:xfrm>
              <a:off x="5741607" y="2406888"/>
              <a:ext cx="708786" cy="584775"/>
            </a:xfrm>
            <a:prstGeom prst="rect">
              <a:avLst/>
            </a:prstGeom>
            <a:noFill/>
          </p:spPr>
          <p:txBody>
            <a:bodyPr wrap="square">
              <a:spAutoFit/>
            </a:bodyPr>
            <a:lstStyle/>
            <a:p>
              <a:pPr algn="ctr"/>
              <a:r>
                <a:rPr lang="en-US" sz="3200" b="1" dirty="0">
                  <a:solidFill>
                    <a:schemeClr val="bg1"/>
                  </a:solidFill>
                  <a:latin typeface="+mj-lt"/>
                </a:rPr>
                <a:t>S</a:t>
              </a:r>
              <a:endParaRPr lang="en-PK" sz="3200" b="1" dirty="0">
                <a:solidFill>
                  <a:schemeClr val="bg1"/>
                </a:solidFill>
                <a:latin typeface="+mj-lt"/>
              </a:endParaRPr>
            </a:p>
          </p:txBody>
        </p:sp>
        <p:sp>
          <p:nvSpPr>
            <p:cNvPr id="50" name="Rounded Rectangle 13">
              <a:extLst>
                <a:ext uri="{FF2B5EF4-FFF2-40B4-BE49-F238E27FC236}">
                  <a16:creationId xmlns:a16="http://schemas.microsoft.com/office/drawing/2014/main" id="{8B80A033-D3DB-B3F1-5DA7-AAD40B5F35E0}"/>
                </a:ext>
              </a:extLst>
            </p:cNvPr>
            <p:cNvSpPr/>
            <p:nvPr/>
          </p:nvSpPr>
          <p:spPr>
            <a:xfrm>
              <a:off x="7935607" y="2044139"/>
              <a:ext cx="1039946" cy="1039946"/>
            </a:xfrm>
            <a:prstGeom prst="roundRect">
              <a:avLst/>
            </a:prstGeom>
            <a:solidFill>
              <a:sysClr val="window" lastClr="FFFFFF"/>
            </a:solidFill>
            <a:ln w="12700" cap="flat" cmpd="sng" algn="ctr">
              <a:noFill/>
              <a:prstDash val="solid"/>
              <a:miter lim="800000"/>
            </a:ln>
            <a:effectLst>
              <a:outerShdw blurRad="63500" sx="102000" sy="102000" algn="ctr"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51" name="Rounded Rectangle 14">
              <a:extLst>
                <a:ext uri="{FF2B5EF4-FFF2-40B4-BE49-F238E27FC236}">
                  <a16:creationId xmlns:a16="http://schemas.microsoft.com/office/drawing/2014/main" id="{7DC027F4-1BB6-EE1E-577E-2CFC1FA1D847}"/>
                </a:ext>
              </a:extLst>
            </p:cNvPr>
            <p:cNvSpPr/>
            <p:nvPr/>
          </p:nvSpPr>
          <p:spPr>
            <a:xfrm>
              <a:off x="8023899" y="2132436"/>
              <a:ext cx="863358" cy="863355"/>
            </a:xfrm>
            <a:prstGeom prst="roundRect">
              <a:avLst/>
            </a:prstGeom>
            <a:gradFill>
              <a:gsLst>
                <a:gs pos="0">
                  <a:srgbClr val="1E73BE"/>
                </a:gs>
                <a:gs pos="100000">
                  <a:srgbClr val="1D2C93"/>
                </a:gs>
              </a:gsLst>
              <a:lin ang="10800000" scaled="1"/>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52" name="Freeform 16">
              <a:extLst>
                <a:ext uri="{FF2B5EF4-FFF2-40B4-BE49-F238E27FC236}">
                  <a16:creationId xmlns:a16="http://schemas.microsoft.com/office/drawing/2014/main" id="{9B634AC7-9DF3-BB3F-03A6-28368E03E2DE}"/>
                </a:ext>
              </a:extLst>
            </p:cNvPr>
            <p:cNvSpPr/>
            <p:nvPr/>
          </p:nvSpPr>
          <p:spPr>
            <a:xfrm>
              <a:off x="7935607" y="2044141"/>
              <a:ext cx="438275" cy="362747"/>
            </a:xfrm>
            <a:custGeom>
              <a:avLst/>
              <a:gdLst>
                <a:gd name="connsiteX0" fmla="*/ 119114 w 301192"/>
                <a:gd name="connsiteY0" fmla="*/ 0 h 249288"/>
                <a:gd name="connsiteX1" fmla="*/ 301192 w 301192"/>
                <a:gd name="connsiteY1" fmla="*/ 0 h 249288"/>
                <a:gd name="connsiteX2" fmla="*/ 301192 w 301192"/>
                <a:gd name="connsiteY2" fmla="*/ 249288 h 249288"/>
                <a:gd name="connsiteX3" fmla="*/ 0 w 301192"/>
                <a:gd name="connsiteY3" fmla="*/ 249288 h 249288"/>
                <a:gd name="connsiteX4" fmla="*/ 0 w 301192"/>
                <a:gd name="connsiteY4" fmla="*/ 119114 h 249288"/>
                <a:gd name="connsiteX5" fmla="*/ 119114 w 301192"/>
                <a:gd name="connsiteY5" fmla="*/ 0 h 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92" h="249288">
                  <a:moveTo>
                    <a:pt x="119114" y="0"/>
                  </a:moveTo>
                  <a:lnTo>
                    <a:pt x="301192" y="0"/>
                  </a:lnTo>
                  <a:lnTo>
                    <a:pt x="301192" y="249288"/>
                  </a:lnTo>
                  <a:lnTo>
                    <a:pt x="0" y="249288"/>
                  </a:lnTo>
                  <a:lnTo>
                    <a:pt x="0" y="119114"/>
                  </a:lnTo>
                  <a:cubicBezTo>
                    <a:pt x="0" y="53329"/>
                    <a:pt x="53329" y="0"/>
                    <a:pt x="119114"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44F29"/>
                </a:solidFill>
                <a:effectLst/>
                <a:uLnTx/>
                <a:uFillTx/>
                <a:latin typeface="Sakkal Majalla" panose="02000000000000000000" pitchFamily="2" charset="-78"/>
                <a:ea typeface="+mn-ea"/>
                <a:cs typeface="Sakkal Majalla" panose="02000000000000000000" pitchFamily="2" charset="-78"/>
              </a:endParaRPr>
            </a:p>
          </p:txBody>
        </p:sp>
        <p:sp>
          <p:nvSpPr>
            <p:cNvPr id="53" name="TextBox 52">
              <a:extLst>
                <a:ext uri="{FF2B5EF4-FFF2-40B4-BE49-F238E27FC236}">
                  <a16:creationId xmlns:a16="http://schemas.microsoft.com/office/drawing/2014/main" id="{6412E216-08AD-DB56-1B55-93B1DE051D70}"/>
                </a:ext>
              </a:extLst>
            </p:cNvPr>
            <p:cNvSpPr txBox="1"/>
            <p:nvPr/>
          </p:nvSpPr>
          <p:spPr>
            <a:xfrm>
              <a:off x="7309956" y="3266115"/>
              <a:ext cx="2291244" cy="830997"/>
            </a:xfrm>
            <a:prstGeom prst="rect">
              <a:avLst/>
            </a:prstGeom>
            <a:noFill/>
          </p:spPr>
          <p:txBody>
            <a:bodyPr wrap="square">
              <a:spAutoFit/>
            </a:bodyPr>
            <a:lstStyle/>
            <a:p>
              <a:pPr algn="ctr"/>
              <a:r>
                <a:rPr lang="en-US" sz="1600" dirty="0"/>
                <a:t>Utilized the Gifts God has given to use given to us in ministry</a:t>
              </a:r>
              <a:endParaRPr lang="en-PK" sz="1600" dirty="0"/>
            </a:p>
          </p:txBody>
        </p:sp>
        <p:sp>
          <p:nvSpPr>
            <p:cNvPr id="54" name="TextBox 53">
              <a:extLst>
                <a:ext uri="{FF2B5EF4-FFF2-40B4-BE49-F238E27FC236}">
                  <a16:creationId xmlns:a16="http://schemas.microsoft.com/office/drawing/2014/main" id="{905AC7B0-5A08-9446-4C63-AB03465D925B}"/>
                </a:ext>
              </a:extLst>
            </p:cNvPr>
            <p:cNvSpPr txBox="1"/>
            <p:nvPr/>
          </p:nvSpPr>
          <p:spPr>
            <a:xfrm>
              <a:off x="8101185" y="2406888"/>
              <a:ext cx="708786" cy="584775"/>
            </a:xfrm>
            <a:prstGeom prst="rect">
              <a:avLst/>
            </a:prstGeom>
            <a:noFill/>
          </p:spPr>
          <p:txBody>
            <a:bodyPr wrap="square">
              <a:spAutoFit/>
            </a:bodyPr>
            <a:lstStyle/>
            <a:p>
              <a:pPr algn="ctr"/>
              <a:r>
                <a:rPr lang="en-US" sz="3200" b="1" dirty="0">
                  <a:solidFill>
                    <a:schemeClr val="bg1"/>
                  </a:solidFill>
                  <a:latin typeface="+mj-lt"/>
                </a:rPr>
                <a:t>U</a:t>
              </a:r>
              <a:endParaRPr lang="en-PK" sz="3200" b="1" dirty="0">
                <a:solidFill>
                  <a:schemeClr val="bg1"/>
                </a:solidFill>
                <a:latin typeface="+mj-lt"/>
              </a:endParaRPr>
            </a:p>
          </p:txBody>
        </p:sp>
        <p:sp>
          <p:nvSpPr>
            <p:cNvPr id="56" name="Rounded Rectangle 13">
              <a:extLst>
                <a:ext uri="{FF2B5EF4-FFF2-40B4-BE49-F238E27FC236}">
                  <a16:creationId xmlns:a16="http://schemas.microsoft.com/office/drawing/2014/main" id="{2713F35F-BEF2-BEAB-8F71-28F71E9839BE}"/>
                </a:ext>
              </a:extLst>
            </p:cNvPr>
            <p:cNvSpPr/>
            <p:nvPr/>
          </p:nvSpPr>
          <p:spPr>
            <a:xfrm>
              <a:off x="10295185" y="2044139"/>
              <a:ext cx="1039946" cy="1039946"/>
            </a:xfrm>
            <a:prstGeom prst="roundRect">
              <a:avLst/>
            </a:prstGeom>
            <a:solidFill>
              <a:sysClr val="window" lastClr="FFFFFF"/>
            </a:solidFill>
            <a:ln w="12700" cap="flat" cmpd="sng" algn="ctr">
              <a:noFill/>
              <a:prstDash val="solid"/>
              <a:miter lim="800000"/>
            </a:ln>
            <a:effectLst>
              <a:outerShdw blurRad="63500" sx="102000" sy="102000" algn="ctr"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57" name="Rounded Rectangle 14">
              <a:extLst>
                <a:ext uri="{FF2B5EF4-FFF2-40B4-BE49-F238E27FC236}">
                  <a16:creationId xmlns:a16="http://schemas.microsoft.com/office/drawing/2014/main" id="{B724B2BA-B1C4-C595-6F8B-14FAEB652463}"/>
                </a:ext>
              </a:extLst>
            </p:cNvPr>
            <p:cNvSpPr/>
            <p:nvPr/>
          </p:nvSpPr>
          <p:spPr>
            <a:xfrm>
              <a:off x="10383477" y="2132436"/>
              <a:ext cx="863358" cy="863355"/>
            </a:xfrm>
            <a:prstGeom prst="roundRect">
              <a:avLst/>
            </a:prstGeom>
            <a:gradFill>
              <a:gsLst>
                <a:gs pos="0">
                  <a:srgbClr val="1E73BE"/>
                </a:gs>
                <a:gs pos="100000">
                  <a:srgbClr val="1D2C93"/>
                </a:gs>
              </a:gsLst>
              <a:lin ang="10800000" scaled="1"/>
            </a:gra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58" name="Freeform 16">
              <a:extLst>
                <a:ext uri="{FF2B5EF4-FFF2-40B4-BE49-F238E27FC236}">
                  <a16:creationId xmlns:a16="http://schemas.microsoft.com/office/drawing/2014/main" id="{FB246C0E-E0BE-12BE-7FB4-5C144BB6A420}"/>
                </a:ext>
              </a:extLst>
            </p:cNvPr>
            <p:cNvSpPr/>
            <p:nvPr/>
          </p:nvSpPr>
          <p:spPr>
            <a:xfrm>
              <a:off x="10295185" y="2044141"/>
              <a:ext cx="438275" cy="362747"/>
            </a:xfrm>
            <a:custGeom>
              <a:avLst/>
              <a:gdLst>
                <a:gd name="connsiteX0" fmla="*/ 119114 w 301192"/>
                <a:gd name="connsiteY0" fmla="*/ 0 h 249288"/>
                <a:gd name="connsiteX1" fmla="*/ 301192 w 301192"/>
                <a:gd name="connsiteY1" fmla="*/ 0 h 249288"/>
                <a:gd name="connsiteX2" fmla="*/ 301192 w 301192"/>
                <a:gd name="connsiteY2" fmla="*/ 249288 h 249288"/>
                <a:gd name="connsiteX3" fmla="*/ 0 w 301192"/>
                <a:gd name="connsiteY3" fmla="*/ 249288 h 249288"/>
                <a:gd name="connsiteX4" fmla="*/ 0 w 301192"/>
                <a:gd name="connsiteY4" fmla="*/ 119114 h 249288"/>
                <a:gd name="connsiteX5" fmla="*/ 119114 w 301192"/>
                <a:gd name="connsiteY5" fmla="*/ 0 h 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192" h="249288">
                  <a:moveTo>
                    <a:pt x="119114" y="0"/>
                  </a:moveTo>
                  <a:lnTo>
                    <a:pt x="301192" y="0"/>
                  </a:lnTo>
                  <a:lnTo>
                    <a:pt x="301192" y="249288"/>
                  </a:lnTo>
                  <a:lnTo>
                    <a:pt x="0" y="249288"/>
                  </a:lnTo>
                  <a:lnTo>
                    <a:pt x="0" y="119114"/>
                  </a:lnTo>
                  <a:cubicBezTo>
                    <a:pt x="0" y="53329"/>
                    <a:pt x="53329" y="0"/>
                    <a:pt x="119114" y="0"/>
                  </a:cubicBezTo>
                  <a:close/>
                </a:path>
              </a:pathLst>
            </a:cu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644F29"/>
                </a:solidFill>
                <a:effectLst/>
                <a:uLnTx/>
                <a:uFillTx/>
                <a:latin typeface="Sakkal Majalla" panose="02000000000000000000" pitchFamily="2" charset="-78"/>
                <a:ea typeface="+mn-ea"/>
                <a:cs typeface="Sakkal Majalla" panose="02000000000000000000" pitchFamily="2" charset="-78"/>
              </a:endParaRPr>
            </a:p>
          </p:txBody>
        </p:sp>
        <p:sp>
          <p:nvSpPr>
            <p:cNvPr id="59" name="TextBox 58">
              <a:extLst>
                <a:ext uri="{FF2B5EF4-FFF2-40B4-BE49-F238E27FC236}">
                  <a16:creationId xmlns:a16="http://schemas.microsoft.com/office/drawing/2014/main" id="{9860BD61-1D31-2C02-FF60-B9AB27E1592F}"/>
                </a:ext>
              </a:extLst>
            </p:cNvPr>
            <p:cNvSpPr txBox="1"/>
            <p:nvPr/>
          </p:nvSpPr>
          <p:spPr>
            <a:xfrm>
              <a:off x="9786456" y="3266115"/>
              <a:ext cx="2057400" cy="584775"/>
            </a:xfrm>
            <a:prstGeom prst="rect">
              <a:avLst/>
            </a:prstGeom>
            <a:noFill/>
          </p:spPr>
          <p:txBody>
            <a:bodyPr wrap="square">
              <a:spAutoFit/>
            </a:bodyPr>
            <a:lstStyle/>
            <a:p>
              <a:pPr algn="ctr"/>
              <a:r>
                <a:rPr lang="en-US" sz="1600" dirty="0"/>
                <a:t>Striving to be </a:t>
              </a:r>
            </a:p>
            <a:p>
              <a:pPr algn="ctr"/>
              <a:r>
                <a:rPr lang="en-US" sz="1600" dirty="0"/>
                <a:t>like Christ</a:t>
              </a:r>
              <a:endParaRPr lang="en-PK" sz="1600" dirty="0"/>
            </a:p>
          </p:txBody>
        </p:sp>
        <p:sp>
          <p:nvSpPr>
            <p:cNvPr id="60" name="TextBox 59">
              <a:extLst>
                <a:ext uri="{FF2B5EF4-FFF2-40B4-BE49-F238E27FC236}">
                  <a16:creationId xmlns:a16="http://schemas.microsoft.com/office/drawing/2014/main" id="{B57CD771-D499-A98B-1647-A39488D05BED}"/>
                </a:ext>
              </a:extLst>
            </p:cNvPr>
            <p:cNvSpPr txBox="1"/>
            <p:nvPr/>
          </p:nvSpPr>
          <p:spPr>
            <a:xfrm>
              <a:off x="10460763" y="2406888"/>
              <a:ext cx="708786" cy="584775"/>
            </a:xfrm>
            <a:prstGeom prst="rect">
              <a:avLst/>
            </a:prstGeom>
            <a:noFill/>
          </p:spPr>
          <p:txBody>
            <a:bodyPr wrap="square">
              <a:spAutoFit/>
            </a:bodyPr>
            <a:lstStyle/>
            <a:p>
              <a:pPr algn="ctr"/>
              <a:r>
                <a:rPr lang="en-US" sz="3200" b="1" dirty="0">
                  <a:solidFill>
                    <a:schemeClr val="bg1"/>
                  </a:solidFill>
                  <a:latin typeface="+mj-lt"/>
                </a:rPr>
                <a:t>S</a:t>
              </a:r>
              <a:endParaRPr lang="en-PK" sz="3200" b="1" dirty="0">
                <a:solidFill>
                  <a:schemeClr val="bg1"/>
                </a:solidFill>
                <a:latin typeface="+mj-lt"/>
              </a:endParaRPr>
            </a:p>
          </p:txBody>
        </p:sp>
      </p:grpSp>
      <p:grpSp>
        <p:nvGrpSpPr>
          <p:cNvPr id="75" name="Group 74">
            <a:extLst>
              <a:ext uri="{FF2B5EF4-FFF2-40B4-BE49-F238E27FC236}">
                <a16:creationId xmlns:a16="http://schemas.microsoft.com/office/drawing/2014/main" id="{55CCB822-9D46-784A-B6BA-644B326F7C66}"/>
              </a:ext>
            </a:extLst>
          </p:cNvPr>
          <p:cNvGrpSpPr/>
          <p:nvPr/>
        </p:nvGrpSpPr>
        <p:grpSpPr>
          <a:xfrm>
            <a:off x="0" y="4382134"/>
            <a:ext cx="12192000" cy="1142928"/>
            <a:chOff x="0" y="4366468"/>
            <a:chExt cx="12192000" cy="1142928"/>
          </a:xfrm>
        </p:grpSpPr>
        <p:sp>
          <p:nvSpPr>
            <p:cNvPr id="67" name="Rectangle 66">
              <a:extLst>
                <a:ext uri="{FF2B5EF4-FFF2-40B4-BE49-F238E27FC236}">
                  <a16:creationId xmlns:a16="http://schemas.microsoft.com/office/drawing/2014/main" id="{A718D01A-80C8-E50D-D5EF-267212958A72}"/>
                </a:ext>
              </a:extLst>
            </p:cNvPr>
            <p:cNvSpPr/>
            <p:nvPr/>
          </p:nvSpPr>
          <p:spPr>
            <a:xfrm>
              <a:off x="0" y="4366468"/>
              <a:ext cx="12192000" cy="1142928"/>
            </a:xfrm>
            <a:prstGeom prst="rect">
              <a:avLst/>
            </a:prstGeom>
            <a:solidFill>
              <a:schemeClr val="bg1"/>
            </a:solidFill>
            <a:ln>
              <a:noFill/>
            </a:ln>
            <a:effectLst>
              <a:outerShdw blurRad="88900" sx="101000" sy="101000" algn="ctr"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grpSp>
          <p:nvGrpSpPr>
            <p:cNvPr id="73" name="Group 72">
              <a:extLst>
                <a:ext uri="{FF2B5EF4-FFF2-40B4-BE49-F238E27FC236}">
                  <a16:creationId xmlns:a16="http://schemas.microsoft.com/office/drawing/2014/main" id="{786F9A7A-7617-E5F3-C7F0-1482AEACAD6F}"/>
                </a:ext>
              </a:extLst>
            </p:cNvPr>
            <p:cNvGrpSpPr/>
            <p:nvPr/>
          </p:nvGrpSpPr>
          <p:grpSpPr>
            <a:xfrm>
              <a:off x="3048000" y="4500053"/>
              <a:ext cx="6096000" cy="875759"/>
              <a:chOff x="3048000" y="4456492"/>
              <a:chExt cx="6096000" cy="875759"/>
            </a:xfrm>
          </p:grpSpPr>
          <p:sp>
            <p:nvSpPr>
              <p:cNvPr id="68" name="TextBox 67">
                <a:extLst>
                  <a:ext uri="{FF2B5EF4-FFF2-40B4-BE49-F238E27FC236}">
                    <a16:creationId xmlns:a16="http://schemas.microsoft.com/office/drawing/2014/main" id="{BF9376EE-CE7D-ED80-B78E-EB28BC59A2FD}"/>
                  </a:ext>
                </a:extLst>
              </p:cNvPr>
              <p:cNvSpPr txBox="1"/>
              <p:nvPr/>
            </p:nvSpPr>
            <p:spPr>
              <a:xfrm>
                <a:off x="3048000" y="4456492"/>
                <a:ext cx="6096000" cy="646331"/>
              </a:xfrm>
              <a:prstGeom prst="rect">
                <a:avLst/>
              </a:prstGeom>
              <a:noFill/>
            </p:spPr>
            <p:txBody>
              <a:bodyPr wrap="square" anchor="ctr">
                <a:spAutoFit/>
              </a:bodyPr>
              <a:lstStyle/>
              <a:p>
                <a:pPr algn="ctr"/>
                <a:r>
                  <a:rPr lang="en-US" sz="3600" b="1" dirty="0">
                    <a:solidFill>
                      <a:srgbClr val="1D2C93"/>
                    </a:solidFill>
                  </a:rPr>
                  <a:t>To Make Disciples</a:t>
                </a:r>
                <a:endParaRPr lang="en-PK" sz="3600" b="1" dirty="0">
                  <a:solidFill>
                    <a:srgbClr val="1D2C93"/>
                  </a:solidFill>
                </a:endParaRPr>
              </a:p>
            </p:txBody>
          </p:sp>
          <p:sp>
            <p:nvSpPr>
              <p:cNvPr id="72" name="TextBox 71">
                <a:extLst>
                  <a:ext uri="{FF2B5EF4-FFF2-40B4-BE49-F238E27FC236}">
                    <a16:creationId xmlns:a16="http://schemas.microsoft.com/office/drawing/2014/main" id="{5B3EB914-4422-2E96-D465-919E4EC1306E}"/>
                  </a:ext>
                </a:extLst>
              </p:cNvPr>
              <p:cNvSpPr txBox="1"/>
              <p:nvPr/>
            </p:nvSpPr>
            <p:spPr>
              <a:xfrm>
                <a:off x="4829175" y="5024474"/>
                <a:ext cx="2533650" cy="307777"/>
              </a:xfrm>
              <a:prstGeom prst="rect">
                <a:avLst/>
              </a:prstGeom>
              <a:noFill/>
            </p:spPr>
            <p:txBody>
              <a:bodyPr wrap="square">
                <a:spAutoFit/>
              </a:bodyPr>
              <a:lstStyle/>
              <a:p>
                <a:pPr algn="ctr"/>
                <a:r>
                  <a:rPr lang="en-US" sz="1400" dirty="0"/>
                  <a:t>-Matthew 28:18-20</a:t>
                </a:r>
                <a:endParaRPr lang="en-PK" sz="1400" dirty="0"/>
              </a:p>
            </p:txBody>
          </p:sp>
        </p:grpSp>
      </p:grpSp>
      <p:sp>
        <p:nvSpPr>
          <p:cNvPr id="74" name="TextBox 73">
            <a:extLst>
              <a:ext uri="{FF2B5EF4-FFF2-40B4-BE49-F238E27FC236}">
                <a16:creationId xmlns:a16="http://schemas.microsoft.com/office/drawing/2014/main" id="{DE7A7618-A3AC-5BDF-82DE-DD1F1F530594}"/>
              </a:ext>
            </a:extLst>
          </p:cNvPr>
          <p:cNvSpPr txBox="1"/>
          <p:nvPr/>
        </p:nvSpPr>
        <p:spPr>
          <a:xfrm>
            <a:off x="348144" y="5778752"/>
            <a:ext cx="11495712" cy="400110"/>
          </a:xfrm>
          <a:prstGeom prst="rect">
            <a:avLst/>
          </a:prstGeom>
          <a:noFill/>
        </p:spPr>
        <p:txBody>
          <a:bodyPr wrap="square">
            <a:spAutoFit/>
          </a:bodyPr>
          <a:lstStyle/>
          <a:p>
            <a:pPr algn="ctr"/>
            <a:r>
              <a:rPr lang="en-US" sz="1000" dirty="0">
                <a:solidFill>
                  <a:schemeClr val="bg1">
                    <a:lumMod val="50000"/>
                  </a:schemeClr>
                </a:solidFill>
              </a:rPr>
              <a:t>THEME VERSE – Romans 1:16</a:t>
            </a:r>
          </a:p>
          <a:p>
            <a:pPr algn="ctr"/>
            <a:r>
              <a:rPr lang="en-US" sz="1000" dirty="0">
                <a:solidFill>
                  <a:schemeClr val="bg1">
                    <a:lumMod val="50000"/>
                  </a:schemeClr>
                </a:solidFill>
              </a:rPr>
              <a:t>16 For I am not ashamed of the gospel of Christ, for it is the power of God to salvation for everyone who believes, for the Jew first and also for the Greek.</a:t>
            </a:r>
          </a:p>
        </p:txBody>
      </p:sp>
    </p:spTree>
    <p:extLst>
      <p:ext uri="{BB962C8B-B14F-4D97-AF65-F5344CB8AC3E}">
        <p14:creationId xmlns:p14="http://schemas.microsoft.com/office/powerpoint/2010/main" val="475134851"/>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1E73B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0">
      <a:majorFont>
        <a:latin typeface="Roboto"/>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822</Words>
  <Application>Microsoft Office PowerPoint</Application>
  <PresentationFormat>Widescreen</PresentationFormat>
  <Paragraphs>82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Roboto</vt:lpstr>
      <vt:lpstr>Calibri</vt:lpstr>
      <vt:lpstr>Arial</vt:lpstr>
      <vt:lpstr>Times New Roman</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dc:creator>
  <cp:lastModifiedBy>Jim Daugherty</cp:lastModifiedBy>
  <cp:revision>40</cp:revision>
  <dcterms:created xsi:type="dcterms:W3CDTF">2024-01-07T06:10:20Z</dcterms:created>
  <dcterms:modified xsi:type="dcterms:W3CDTF">2024-02-14T08:19:42Z</dcterms:modified>
</cp:coreProperties>
</file>